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7" r:id="rId16"/>
    <p:sldId id="259" r:id="rId17"/>
    <p:sldId id="260" r:id="rId18"/>
    <p:sldId id="261" r:id="rId19"/>
    <p:sldId id="26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6E9"/>
    <a:srgbClr val="716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7257E-85FC-42C1-901F-E2E145378133}" v="217" dt="2024-02-28T19:50:58.428"/>
    <p1510:client id="{4AF2A2BB-F40B-42B6-A529-7F91B6DFFFDC}" v="54" dt="2024-02-29T09:09:40.454"/>
    <p1510:client id="{4D6C0B63-BAA7-4777-A43B-3E15C4512EE3}" v="22" dt="2024-02-28T19:52:50.574"/>
    <p1510:client id="{4DDE2215-372D-4753-B998-2CB5F8C47D63}" v="483" dt="2024-02-27T21:32:26.536"/>
    <p1510:client id="{55D2EA5E-1504-4A29-AD06-3BD8FB0F5B5A}" v="1" dt="2024-02-29T10:32:40.638"/>
    <p1510:client id="{6CA78A48-F677-41F9-B067-003F0641B1EF}" v="6" dt="2024-02-28T19:54:55.391"/>
    <p1510:client id="{96ED9C28-4E8B-47CE-A619-4FEA7D90C249}" v="2" dt="2024-02-28T19:55:47.282"/>
    <p1510:client id="{A3AA609B-7231-404E-8F04-1366E1053C8D}" v="1720" dt="2024-02-27T17:08:29.895"/>
    <p1510:client id="{B9847494-FE6F-4D3D-92C4-17C34E05F574}" v="1320" dt="2024-02-27T16:28:49.199"/>
    <p1510:client id="{E505828A-55EB-4A07-BDD8-1CCF8704D829}" v="417" dt="2024-02-28T19:28:44.085"/>
    <p1510:client id="{EE82BE53-3E04-4A16-932A-AB292FCCCF00}" v="57" dt="2024-02-28T20:00:37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19V1BGiIc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10 escenas en las que Luis Buñuel se burló de la iglesia y no te habías  dado cuenta - Cultura Colectiva">
            <a:extLst>
              <a:ext uri="{FF2B5EF4-FFF2-40B4-BE49-F238E27FC236}">
                <a16:creationId xmlns:a16="http://schemas.microsoft.com/office/drawing/2014/main" id="{2B996E41-2D4B-E04E-E2EC-D1AFDA4A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178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s-ES" sz="5400">
                <a:solidFill>
                  <a:srgbClr val="FFFFFF"/>
                </a:solidFill>
              </a:rPr>
              <a:t>LUIS BUÑUEL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s-ES" sz="2200">
                <a:solidFill>
                  <a:srgbClr val="FFFFFF"/>
                </a:solidFill>
                <a:cs typeface="Segoe UI"/>
              </a:rPr>
              <a:t>Por Hugo García, Milan La Rosa, Emma Gutiérrez, Carlos Cantos y Lucía López.</a:t>
            </a:r>
            <a:endParaRPr lang="es-ES" sz="2200">
              <a:solidFill>
                <a:srgbClr val="FFFFFF"/>
              </a:solidFill>
            </a:endParaRPr>
          </a:p>
        </p:txBody>
      </p:sp>
      <p:grpSp>
        <p:nvGrpSpPr>
          <p:cNvPr id="48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A777-9C5C-4B31-6DAF-716A254A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looking through a machine&#10;&#10;Description automatically generated">
            <a:extLst>
              <a:ext uri="{FF2B5EF4-FFF2-40B4-BE49-F238E27FC236}">
                <a16:creationId xmlns:a16="http://schemas.microsoft.com/office/drawing/2014/main" id="{509B5288-7DCE-B0B9-63E2-5852E3731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7548" y="1712992"/>
            <a:ext cx="6215062" cy="288591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A3AED-D114-CBBC-310E-B4B6BD3C8ABE}"/>
              </a:ext>
            </a:extLst>
          </p:cNvPr>
          <p:cNvSpPr txBox="1"/>
          <p:nvPr/>
        </p:nvSpPr>
        <p:spPr>
          <a:xfrm>
            <a:off x="837010" y="765572"/>
            <a:ext cx="11589543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700" dirty="0">
                <a:solidFill>
                  <a:srgbClr val="FFFFFF"/>
                </a:solidFill>
                <a:highlight>
                  <a:srgbClr val="C8C6E9"/>
                </a:highlight>
                <a:latin typeface="Rockwell"/>
              </a:rPr>
              <a:t>2.4. Retorno a Europa                                                                                                                                                         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8FEB3-7012-F378-8404-2AC2FBA96BAB}"/>
              </a:ext>
            </a:extLst>
          </p:cNvPr>
          <p:cNvSpPr txBox="1"/>
          <p:nvPr/>
        </p:nvSpPr>
        <p:spPr>
          <a:xfrm>
            <a:off x="694134" y="2164556"/>
            <a:ext cx="585073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000" dirty="0">
              <a:cs typeface="Segoe UI"/>
            </a:endParaRPr>
          </a:p>
          <a:p>
            <a:r>
              <a:rPr lang="es-ES" sz="2000" dirty="0">
                <a:ea typeface="+mn-lt"/>
                <a:cs typeface="+mn-lt"/>
              </a:rPr>
              <a:t>- Los ambiciosos (1959)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La joven (1960)</a:t>
            </a:r>
            <a:endParaRPr lang="es-ES"/>
          </a:p>
          <a:p>
            <a:r>
              <a:rPr lang="es-ES" sz="2000" dirty="0">
                <a:ea typeface="+mn-lt"/>
                <a:cs typeface="+mn-lt"/>
              </a:rPr>
              <a:t>- Viridiana (1961)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El ángel exterminador (1962)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Diario de una camarera (1964)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Simón del desierto (1965)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Belle de </a:t>
            </a:r>
            <a:r>
              <a:rPr lang="es-ES" sz="2000" dirty="0" err="1">
                <a:ea typeface="+mn-lt"/>
                <a:cs typeface="+mn-lt"/>
              </a:rPr>
              <a:t>jour</a:t>
            </a:r>
            <a:r>
              <a:rPr lang="es-ES" sz="2000" dirty="0">
                <a:ea typeface="+mn-lt"/>
                <a:cs typeface="+mn-lt"/>
              </a:rPr>
              <a:t> 1967)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La Vía Láctea (1969)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Tristana (1970)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El discreto encanto de la burguesía (1972)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El fantasma de la libertad (1974)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Ese oscuro objeto del deseo (1977).</a:t>
            </a:r>
            <a:endParaRPr lang="es-ES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336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F73E1-A7CC-7441-98E5-F2EC9A79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4087571"/>
            <a:ext cx="11706859" cy="20319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 dirty="0">
                <a:highlight>
                  <a:srgbClr val="C8C6E9"/>
                </a:highlight>
                <a:latin typeface="Rockwell"/>
              </a:rPr>
              <a:t>2.5. CONCLUSION              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en-GB" sz="1600" dirty="0"/>
          </a:p>
        </p:txBody>
      </p:sp>
      <p:pic>
        <p:nvPicPr>
          <p:cNvPr id="5" name="Content Placeholder 4" descr="A person in a suit sitting in front of a model airplane&#10;&#10;Description automatically generated">
            <a:extLst>
              <a:ext uri="{FF2B5EF4-FFF2-40B4-BE49-F238E27FC236}">
                <a16:creationId xmlns:a16="http://schemas.microsoft.com/office/drawing/2014/main" id="{D1B5E792-25A6-FDA5-F3F0-80AD0672A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992"/>
          <a:stretch/>
        </p:blipFill>
        <p:spPr>
          <a:xfrm>
            <a:off x="532506" y="-10088"/>
            <a:ext cx="5567121" cy="3875999"/>
          </a:xfrm>
          <a:custGeom>
            <a:avLst/>
            <a:gdLst/>
            <a:ahLst/>
            <a:cxnLst/>
            <a:rect l="l" t="t" r="r" b="b"/>
            <a:pathLst>
              <a:path w="5993975" h="4173188">
                <a:moveTo>
                  <a:pt x="0" y="0"/>
                </a:moveTo>
                <a:lnTo>
                  <a:pt x="5993975" y="0"/>
                </a:lnTo>
                <a:lnTo>
                  <a:pt x="5993975" y="4171950"/>
                </a:lnTo>
                <a:lnTo>
                  <a:pt x="5993975" y="4173188"/>
                </a:lnTo>
                <a:cubicBezTo>
                  <a:pt x="3046083" y="4173188"/>
                  <a:pt x="586537" y="2430780"/>
                  <a:pt x="17800" y="114491"/>
                </a:cubicBezTo>
                <a:lnTo>
                  <a:pt x="0" y="31564"/>
                </a:lnTo>
                <a:close/>
              </a:path>
            </a:pathLst>
          </a:custGeom>
        </p:spPr>
      </p:pic>
      <p:grpSp>
        <p:nvGrpSpPr>
          <p:cNvPr id="48" name="Top left">
            <a:extLst>
              <a:ext uri="{FF2B5EF4-FFF2-40B4-BE49-F238E27FC236}">
                <a16:creationId xmlns:a16="http://schemas.microsoft.com/office/drawing/2014/main" id="{3B9F081D-92E8-4810-AD27-13CEB7190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8046654-8454-4A8E-8A43-27563991A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11BC30-7B27-4BD2-9EBE-978DCBEE7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05D0D4B-4768-468F-8B0E-117ABF431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6B2504-28D6-414B-8577-04010CA0B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A91247D-3743-4C44-8150-34463FA3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ED4A0F8-2479-4B81-B076-0833AE252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68EAE33-E6E2-4D9D-9B55-D96CE5FC6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Content Placeholder 6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8F2549D2-9E71-2FA1-C84D-E5085C436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0" r="1" b="33551"/>
          <a:stretch/>
        </p:blipFill>
        <p:spPr>
          <a:xfrm>
            <a:off x="6046540" y="-10088"/>
            <a:ext cx="5549381" cy="3875999"/>
          </a:xfrm>
          <a:custGeom>
            <a:avLst/>
            <a:gdLst/>
            <a:ahLst/>
            <a:cxnLst/>
            <a:rect l="l" t="t" r="r" b="b"/>
            <a:pathLst>
              <a:path w="5974876" h="4164435">
                <a:moveTo>
                  <a:pt x="0" y="0"/>
                </a:moveTo>
                <a:lnTo>
                  <a:pt x="5974876" y="0"/>
                </a:lnTo>
                <a:lnTo>
                  <a:pt x="5974876" y="76902"/>
                </a:lnTo>
                <a:lnTo>
                  <a:pt x="5966808" y="114491"/>
                </a:lnTo>
                <a:cubicBezTo>
                  <a:pt x="5433616" y="2286012"/>
                  <a:pt x="3238581" y="3953146"/>
                  <a:pt x="537297" y="4153055"/>
                </a:cubicBezTo>
                <a:lnTo>
                  <a:pt x="331985" y="4164435"/>
                </a:lnTo>
                <a:lnTo>
                  <a:pt x="0" y="4164435"/>
                </a:lnTo>
                <a:close/>
              </a:path>
            </a:pathLst>
          </a:custGeom>
        </p:spPr>
      </p:pic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5FD4EEDF-1195-E99C-3C7B-0D638BE5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466" y="5999002"/>
            <a:ext cx="4977905" cy="2031475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grpSp>
        <p:nvGrpSpPr>
          <p:cNvPr id="57" name="Bottom Right">
            <a:extLst>
              <a:ext uri="{FF2B5EF4-FFF2-40B4-BE49-F238E27FC236}">
                <a16:creationId xmlns:a16="http://schemas.microsoft.com/office/drawing/2014/main" id="{23140619-2973-4207-A279-EC4B9406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0D3BD3-5A32-4600-B024-F0BD1CCEE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9" name="Graphic 157">
              <a:extLst>
                <a:ext uri="{FF2B5EF4-FFF2-40B4-BE49-F238E27FC236}">
                  <a16:creationId xmlns:a16="http://schemas.microsoft.com/office/drawing/2014/main" id="{8944A53F-DFD3-4BDD-8EB2-866C7F554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F66D2B0-2C8F-4DC4-B53A-55CB7E1C86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BF1666E-E067-441C-AB17-35DB43619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7F6DEB-928E-4527-8EA6-3074409E47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7770CFC-7BA7-43F4-A8F6-9BBC7CCF6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6A4E109-FA6F-4AF8-B7F2-4DA4F9DEAF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54BDC40-EACA-40BB-AD0D-172FEB12B1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418472-30BC-40FB-9140-91590C1AC9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54BFF88-DFCD-4BDD-B232-85A40FDB3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1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0ABD32-826E-670C-13FF-6B49376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008" y="-1072963"/>
            <a:ext cx="9988166" cy="2785797"/>
          </a:xfrm>
        </p:spPr>
        <p:txBody>
          <a:bodyPr anchor="b">
            <a:normAutofit/>
          </a:bodyPr>
          <a:lstStyle/>
          <a:p>
            <a:pPr algn="ctr"/>
            <a:r>
              <a:rPr lang="es-ES" sz="6600"/>
              <a:t>3.ESTILO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732B14-6ADA-AB62-E95F-397A868C6967}"/>
              </a:ext>
            </a:extLst>
          </p:cNvPr>
          <p:cNvSpPr txBox="1">
            <a:spLocks/>
          </p:cNvSpPr>
          <p:nvPr/>
        </p:nvSpPr>
        <p:spPr>
          <a:xfrm>
            <a:off x="586103" y="1611252"/>
            <a:ext cx="11722270" cy="417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highlight>
                  <a:srgbClr val="C8C6E9"/>
                </a:highlight>
                <a:latin typeface="Segoe UI"/>
                <a:cs typeface="Segoe UI"/>
              </a:rPr>
              <a:t>3.1. ESTRUCTURA NARRATIVA                                                                                                                                        </a:t>
            </a:r>
            <a:endParaRPr lang="es-ES" sz="1600">
              <a:highlight>
                <a:srgbClr val="C8C6E9"/>
              </a:highlight>
              <a:latin typeface="Segoe UI"/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39A231A-2B30-720C-BB26-62B6E140385C}"/>
              </a:ext>
            </a:extLst>
          </p:cNvPr>
          <p:cNvSpPr txBox="1">
            <a:spLocks/>
          </p:cNvSpPr>
          <p:nvPr/>
        </p:nvSpPr>
        <p:spPr>
          <a:xfrm>
            <a:off x="686744" y="2718307"/>
            <a:ext cx="9234989" cy="29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cs typeface="Segoe UI"/>
              </a:rPr>
              <a:t>HISTORIAS FRAGMENTADAS</a:t>
            </a:r>
          </a:p>
          <a:p>
            <a:r>
              <a:rPr lang="es-ES" sz="2400" b="1">
                <a:cs typeface="Segoe UI"/>
              </a:rPr>
              <a:t>PRESENTACIÓN SENCILLA</a:t>
            </a:r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r>
              <a:rPr lang="es-ES" sz="2400" b="1">
                <a:solidFill>
                  <a:srgbClr val="201449"/>
                </a:solidFill>
                <a:cs typeface="Segoe UI"/>
              </a:rPr>
              <a:t>FÓRMULA ARGUMENTAL RÍGIDA</a:t>
            </a:r>
            <a:endParaRPr lang="es-ES" sz="2400" b="1">
              <a:cs typeface="Segoe UI"/>
            </a:endParaRP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DB62E1-9659-C4F1-09C4-E777C18DC6BB}"/>
              </a:ext>
            </a:extLst>
          </p:cNvPr>
          <p:cNvSpPr txBox="1"/>
          <p:nvPr/>
        </p:nvSpPr>
        <p:spPr>
          <a:xfrm>
            <a:off x="947203" y="3668307"/>
            <a:ext cx="38902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>
                <a:cs typeface="Segoe UI"/>
              </a:rPr>
              <a:t>Claridad y economía de planos muestran interés por la eliminación de lo superfluo.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FABD02E-8DE6-74DA-66A7-FC555B145D69}"/>
              </a:ext>
            </a:extLst>
          </p:cNvPr>
          <p:cNvSpPr txBox="1"/>
          <p:nvPr/>
        </p:nvSpPr>
        <p:spPr>
          <a:xfrm>
            <a:off x="947202" y="4660344"/>
            <a:ext cx="3890210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>
                <a:latin typeface="Segoe UI"/>
                <a:cs typeface="Arial"/>
              </a:rPr>
              <a:t>A partir de su etapa del exilio a México, fórmula argumental relativamente rígida (introducción, desarrollo con varios momentos de tensión, alivio de tensión en escena que relaja al espectador, y final brusco y frenético. </a:t>
            </a:r>
            <a:endParaRPr lang="es-ES" sz="1400">
              <a:latin typeface="Segoe UI"/>
              <a:cs typeface="Segoe UI"/>
            </a:endParaRPr>
          </a:p>
          <a:p>
            <a:br>
              <a:rPr lang="en-US"/>
            </a:br>
            <a:endParaRPr lang="en-US"/>
          </a:p>
        </p:txBody>
      </p:sp>
      <p:pic>
        <p:nvPicPr>
          <p:cNvPr id="47" name="Imagen 46" descr="El Fetichismo de Luis Buñuel en el cine - ComunicaCampeche.com">
            <a:extLst>
              <a:ext uri="{FF2B5EF4-FFF2-40B4-BE49-F238E27FC236}">
                <a16:creationId xmlns:a16="http://schemas.microsoft.com/office/drawing/2014/main" id="{9B89EB4F-5469-F9DE-7B3B-C3AC79CB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741928"/>
            <a:ext cx="4123425" cy="30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0ABD32-826E-670C-13FF-6B49376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008" y="-1072963"/>
            <a:ext cx="9988166" cy="2785797"/>
          </a:xfrm>
        </p:spPr>
        <p:txBody>
          <a:bodyPr anchor="b">
            <a:normAutofit/>
          </a:bodyPr>
          <a:lstStyle/>
          <a:p>
            <a:pPr algn="ctr"/>
            <a:endParaRPr lang="es-ES" sz="66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732B14-6ADA-AB62-E95F-397A868C6967}"/>
              </a:ext>
            </a:extLst>
          </p:cNvPr>
          <p:cNvSpPr txBox="1">
            <a:spLocks/>
          </p:cNvSpPr>
          <p:nvPr/>
        </p:nvSpPr>
        <p:spPr>
          <a:xfrm>
            <a:off x="586103" y="1611252"/>
            <a:ext cx="11722270" cy="417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highlight>
                  <a:srgbClr val="C8C6E9"/>
                </a:highlight>
                <a:latin typeface="Segoe UI"/>
                <a:cs typeface="Segoe UI"/>
              </a:rPr>
              <a:t>3.2. PLANOS Y COMPOSICIÓN                                                                                                                                       </a:t>
            </a:r>
            <a:endParaRPr lang="es-ES" sz="1600">
              <a:highlight>
                <a:srgbClr val="C8C6E9"/>
              </a:highlight>
              <a:latin typeface="Segoe UI"/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39A231A-2B30-720C-BB26-62B6E140385C}"/>
              </a:ext>
            </a:extLst>
          </p:cNvPr>
          <p:cNvSpPr txBox="1">
            <a:spLocks/>
          </p:cNvSpPr>
          <p:nvPr/>
        </p:nvSpPr>
        <p:spPr>
          <a:xfrm>
            <a:off x="686744" y="2718307"/>
            <a:ext cx="9234989" cy="29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cs typeface="Segoe UI"/>
              </a:rPr>
              <a:t>COMPSICIONES SUCIAS</a:t>
            </a: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r>
              <a:rPr lang="es-ES" sz="2400" b="1">
                <a:cs typeface="Segoe UI"/>
              </a:rPr>
              <a:t>PLANOS SENCILLOS</a:t>
            </a:r>
            <a:endParaRPr lang="es-ES"/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DB62E1-9659-C4F1-09C4-E777C18DC6BB}"/>
              </a:ext>
            </a:extLst>
          </p:cNvPr>
          <p:cNvSpPr txBox="1"/>
          <p:nvPr/>
        </p:nvSpPr>
        <p:spPr>
          <a:xfrm>
            <a:off x="947203" y="3064458"/>
            <a:ext cx="354515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>
                <a:latin typeface="Segoe UI"/>
                <a:cs typeface="Arial"/>
              </a:rPr>
              <a:t>Confusiones entre figura y fondo, luz tenue... Muchas imperfecciones técnicas. Genera una distorsión de la realidad.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4ACB4E-2F90-0B17-6EB0-69F2DF52DA03}"/>
              </a:ext>
            </a:extLst>
          </p:cNvPr>
          <p:cNvSpPr txBox="1"/>
          <p:nvPr/>
        </p:nvSpPr>
        <p:spPr>
          <a:xfrm>
            <a:off x="947202" y="4689099"/>
            <a:ext cx="354515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>
                <a:latin typeface="Segoe UI"/>
                <a:cs typeface="Arial"/>
              </a:rPr>
              <a:t>Uso de planos al servicio de la narración, evitando refinamientos. Ángulos neutrales, a excepción de momentos de clímax, donde los combina para generar una realidad deconstruida.</a:t>
            </a:r>
          </a:p>
        </p:txBody>
      </p:sp>
      <p:pic>
        <p:nvPicPr>
          <p:cNvPr id="31" name="Marcador de contenido 30" descr="Luis Buñuel: “es bonito ver entrar un oso en un salón” – Cultura y vida  cotidiana">
            <a:extLst>
              <a:ext uri="{FF2B5EF4-FFF2-40B4-BE49-F238E27FC236}">
                <a16:creationId xmlns:a16="http://schemas.microsoft.com/office/drawing/2014/main" id="{F5123BD0-6854-6971-8EC1-4889BDAEB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3824" y="2533197"/>
            <a:ext cx="5179852" cy="3716339"/>
          </a:xfrm>
        </p:spPr>
      </p:pic>
    </p:spTree>
    <p:extLst>
      <p:ext uri="{BB962C8B-B14F-4D97-AF65-F5344CB8AC3E}">
        <p14:creationId xmlns:p14="http://schemas.microsoft.com/office/powerpoint/2010/main" val="34639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0ABD32-826E-670C-13FF-6B49376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008" y="-1072963"/>
            <a:ext cx="9988166" cy="2785797"/>
          </a:xfrm>
        </p:spPr>
        <p:txBody>
          <a:bodyPr anchor="b">
            <a:normAutofit/>
          </a:bodyPr>
          <a:lstStyle/>
          <a:p>
            <a:pPr algn="ctr"/>
            <a:endParaRPr lang="es-ES" sz="66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732B14-6ADA-AB62-E95F-397A868C6967}"/>
              </a:ext>
            </a:extLst>
          </p:cNvPr>
          <p:cNvSpPr txBox="1">
            <a:spLocks/>
          </p:cNvSpPr>
          <p:nvPr/>
        </p:nvSpPr>
        <p:spPr>
          <a:xfrm>
            <a:off x="586103" y="1611252"/>
            <a:ext cx="11722270" cy="417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highlight>
                  <a:srgbClr val="C8C6E9"/>
                </a:highlight>
                <a:latin typeface="Segoe UI"/>
                <a:cs typeface="Segoe UI"/>
              </a:rPr>
              <a:t>3.3. RITMO      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es-ES" sz="1600">
              <a:highlight>
                <a:srgbClr val="C8C6E9"/>
              </a:highlight>
              <a:latin typeface="Segoe UI"/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39A231A-2B30-720C-BB26-62B6E140385C}"/>
              </a:ext>
            </a:extLst>
          </p:cNvPr>
          <p:cNvSpPr txBox="1">
            <a:spLocks/>
          </p:cNvSpPr>
          <p:nvPr/>
        </p:nvSpPr>
        <p:spPr>
          <a:xfrm>
            <a:off x="686744" y="2718307"/>
            <a:ext cx="9234989" cy="29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cs typeface="Segoe UI"/>
              </a:rPr>
              <a:t>TOMAS LARGAS</a:t>
            </a: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r>
              <a:rPr lang="es-ES" sz="2400" b="1">
                <a:cs typeface="Segoe UI"/>
              </a:rPr>
              <a:t>RITMO SECUENCIAL, CONTINUO.</a:t>
            </a:r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DB62E1-9659-C4F1-09C4-E777C18DC6BB}"/>
              </a:ext>
            </a:extLst>
          </p:cNvPr>
          <p:cNvSpPr txBox="1"/>
          <p:nvPr/>
        </p:nvSpPr>
        <p:spPr>
          <a:xfrm>
            <a:off x="947203" y="3064458"/>
            <a:ext cx="354515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>
                <a:cs typeface="Segoe UI"/>
              </a:rPr>
              <a:t>Reservando tomas y transiciones frenéticas y angulosas para momentos de clímax. Estilo general modesto.</a:t>
            </a:r>
            <a:endParaRPr lang="es-ES"/>
          </a:p>
          <a:p>
            <a:pPr algn="just"/>
            <a:br>
              <a:rPr lang="en-US"/>
            </a:br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4ACB4E-2F90-0B17-6EB0-69F2DF52DA03}"/>
              </a:ext>
            </a:extLst>
          </p:cNvPr>
          <p:cNvSpPr txBox="1"/>
          <p:nvPr/>
        </p:nvSpPr>
        <p:spPr>
          <a:xfrm>
            <a:off x="947202" y="4689099"/>
            <a:ext cx="354515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>
                <a:cs typeface="Segoe UI"/>
              </a:rPr>
              <a:t>Acontecimientos constantes que se muestran mediante la acción limpia de los personajes. </a:t>
            </a:r>
            <a:endParaRPr lang="es-ES"/>
          </a:p>
        </p:txBody>
      </p:sp>
      <p:pic>
        <p:nvPicPr>
          <p:cNvPr id="31" name="Marcador de contenido 30" descr="10 grandes momentos en la Filmografía de Luis Buñuel- FlixOlé">
            <a:extLst>
              <a:ext uri="{FF2B5EF4-FFF2-40B4-BE49-F238E27FC236}">
                <a16:creationId xmlns:a16="http://schemas.microsoft.com/office/drawing/2014/main" id="{6694BFB3-3A72-6EAD-5569-4F2DFA33C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77" r="3020"/>
          <a:stretch/>
        </p:blipFill>
        <p:spPr>
          <a:xfrm>
            <a:off x="7070855" y="2717967"/>
            <a:ext cx="4305813" cy="2907550"/>
          </a:xfrm>
        </p:spPr>
      </p:pic>
    </p:spTree>
    <p:extLst>
      <p:ext uri="{BB962C8B-B14F-4D97-AF65-F5344CB8AC3E}">
        <p14:creationId xmlns:p14="http://schemas.microsoft.com/office/powerpoint/2010/main" val="3989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0ABD32-826E-670C-13FF-6B49376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008" y="-1072963"/>
            <a:ext cx="9988166" cy="2785797"/>
          </a:xfrm>
        </p:spPr>
        <p:txBody>
          <a:bodyPr anchor="b">
            <a:normAutofit/>
          </a:bodyPr>
          <a:lstStyle/>
          <a:p>
            <a:pPr algn="ctr"/>
            <a:endParaRPr lang="es-ES" sz="66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732B14-6ADA-AB62-E95F-397A868C6967}"/>
              </a:ext>
            </a:extLst>
          </p:cNvPr>
          <p:cNvSpPr txBox="1">
            <a:spLocks/>
          </p:cNvSpPr>
          <p:nvPr/>
        </p:nvSpPr>
        <p:spPr>
          <a:xfrm>
            <a:off x="586103" y="1611252"/>
            <a:ext cx="11722270" cy="417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highlight>
                  <a:srgbClr val="C8C6E9"/>
                </a:highlight>
                <a:latin typeface="Segoe UI"/>
                <a:cs typeface="Segoe UI"/>
              </a:rPr>
              <a:t>3.4. RECURSOS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es-ES" sz="1600">
              <a:highlight>
                <a:srgbClr val="C8C6E9"/>
              </a:highlight>
              <a:latin typeface="Segoe UI"/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39A231A-2B30-720C-BB26-62B6E140385C}"/>
              </a:ext>
            </a:extLst>
          </p:cNvPr>
          <p:cNvSpPr txBox="1">
            <a:spLocks/>
          </p:cNvSpPr>
          <p:nvPr/>
        </p:nvSpPr>
        <p:spPr>
          <a:xfrm>
            <a:off x="686744" y="2718307"/>
            <a:ext cx="9234989" cy="29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cs typeface="Segoe UI"/>
              </a:rPr>
              <a:t>TRANSMUTACIÓN</a:t>
            </a:r>
          </a:p>
          <a:p>
            <a:r>
              <a:rPr lang="es-ES" sz="2400" b="1">
                <a:cs typeface="Segoe UI"/>
              </a:rPr>
              <a:t>SIMBOLISMO</a:t>
            </a:r>
          </a:p>
          <a:p>
            <a:r>
              <a:rPr lang="es-ES" sz="2400" b="1">
                <a:cs typeface="Segoe UI"/>
              </a:rPr>
              <a:t>SUPRESIÓN BANDA SONORA</a:t>
            </a:r>
          </a:p>
          <a:p>
            <a:r>
              <a:rPr lang="es-ES" sz="2400" b="1">
                <a:solidFill>
                  <a:srgbClr val="201449"/>
                </a:solidFill>
                <a:cs typeface="Segoe UI"/>
              </a:rPr>
              <a:t>CONTRASTE DE RITMOS</a:t>
            </a:r>
          </a:p>
          <a:p>
            <a:r>
              <a:rPr lang="es-ES" sz="2400" b="1">
                <a:cs typeface="Segoe UI"/>
              </a:rPr>
              <a:t>ECONOMÍA LINGÜÍSTICA</a:t>
            </a:r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pic>
        <p:nvPicPr>
          <p:cNvPr id="11" name="Imagen 10" descr="El cine de Luis Buñuel | Especiales | elmundo.es">
            <a:extLst>
              <a:ext uri="{FF2B5EF4-FFF2-40B4-BE49-F238E27FC236}">
                <a16:creationId xmlns:a16="http://schemas.microsoft.com/office/drawing/2014/main" id="{D7DBD1BA-9F78-2431-3397-2B0273D9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05" y="4487698"/>
            <a:ext cx="2743200" cy="1993392"/>
          </a:xfrm>
          <a:prstGeom prst="rect">
            <a:avLst/>
          </a:prstGeom>
        </p:spPr>
      </p:pic>
      <p:pic>
        <p:nvPicPr>
          <p:cNvPr id="43" name="Imagen 42" descr="Luis Buñuel: principales películas y etapas del genio del cine español -  Cultura Genial">
            <a:extLst>
              <a:ext uri="{FF2B5EF4-FFF2-40B4-BE49-F238E27FC236}">
                <a16:creationId xmlns:a16="http://schemas.microsoft.com/office/drawing/2014/main" id="{672CFD9D-1E71-FA97-9A10-D346C523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5" y="2315569"/>
            <a:ext cx="2743200" cy="20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0ABD32-826E-670C-13FF-6B49376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2008" y="-1072963"/>
            <a:ext cx="9988166" cy="2785797"/>
          </a:xfrm>
        </p:spPr>
        <p:txBody>
          <a:bodyPr anchor="b">
            <a:normAutofit/>
          </a:bodyPr>
          <a:lstStyle/>
          <a:p>
            <a:pPr algn="ctr"/>
            <a:endParaRPr lang="es-ES" sz="66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732B14-6ADA-AB62-E95F-397A868C6967}"/>
              </a:ext>
            </a:extLst>
          </p:cNvPr>
          <p:cNvSpPr txBox="1">
            <a:spLocks/>
          </p:cNvSpPr>
          <p:nvPr/>
        </p:nvSpPr>
        <p:spPr>
          <a:xfrm>
            <a:off x="586103" y="1611252"/>
            <a:ext cx="11722270" cy="417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highlight>
                  <a:srgbClr val="C8C6E9"/>
                </a:highlight>
                <a:latin typeface="Segoe UI"/>
                <a:cs typeface="Segoe UI"/>
              </a:rPr>
              <a:t>3.5. TEMAS Y GÉNEROS                                                                                                                                                  </a:t>
            </a:r>
            <a:endParaRPr lang="es-ES" sz="1600">
              <a:highlight>
                <a:srgbClr val="C8C6E9"/>
              </a:highlight>
              <a:latin typeface="Segoe UI"/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39A231A-2B30-720C-BB26-62B6E140385C}"/>
              </a:ext>
            </a:extLst>
          </p:cNvPr>
          <p:cNvSpPr txBox="1">
            <a:spLocks/>
          </p:cNvSpPr>
          <p:nvPr/>
        </p:nvSpPr>
        <p:spPr>
          <a:xfrm>
            <a:off x="686744" y="2718307"/>
            <a:ext cx="5144253" cy="29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>
                <a:cs typeface="Segoe UI"/>
              </a:rPr>
              <a:t>SUEÑOS, CRÍTICA A BURGUESÍA E IGLESIA, MISERIA RURAL.</a:t>
            </a:r>
          </a:p>
          <a:p>
            <a:pPr marL="0" indent="0">
              <a:buNone/>
            </a:pPr>
            <a:endParaRPr lang="es-ES" sz="2400" b="1">
              <a:cs typeface="Segoe UI"/>
            </a:endParaRPr>
          </a:p>
          <a:p>
            <a:r>
              <a:rPr lang="es-ES" sz="2400" b="1">
                <a:cs typeface="Segoe UI"/>
              </a:rPr>
              <a:t>FARSAS, SÁTIRAS, COMEDIAS NEGRAS, DRAMA NEORREALISTA, MELODRAMA PASIONAL...</a:t>
            </a:r>
          </a:p>
          <a:p>
            <a:pPr marL="0" indent="0">
              <a:buNone/>
            </a:pPr>
            <a:br>
              <a:rPr lang="en-US"/>
            </a:br>
            <a:endParaRPr lang="en-US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endParaRPr lang="es-ES" sz="2400" b="1">
              <a:solidFill>
                <a:srgbClr val="201449"/>
              </a:solidFill>
              <a:cs typeface="Segoe UI"/>
            </a:endParaRPr>
          </a:p>
          <a:p>
            <a:pPr marL="0" indent="0">
              <a:buNone/>
            </a:pPr>
            <a:endParaRPr lang="es-ES" sz="1400">
              <a:solidFill>
                <a:srgbClr val="000000"/>
              </a:solidFill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 b="1">
              <a:cs typeface="Segoe UI"/>
            </a:endParaRPr>
          </a:p>
          <a:p>
            <a:endParaRPr lang="es-ES" sz="24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  <a:p>
            <a:endParaRPr lang="es-ES" sz="1800">
              <a:cs typeface="Segoe UI"/>
            </a:endParaRPr>
          </a:p>
        </p:txBody>
      </p:sp>
      <p:pic>
        <p:nvPicPr>
          <p:cNvPr id="4" name="Imagen 3" descr="Las Hurdes (Tierra sin pan) (1933) - Filmaffinity">
            <a:extLst>
              <a:ext uri="{FF2B5EF4-FFF2-40B4-BE49-F238E27FC236}">
                <a16:creationId xmlns:a16="http://schemas.microsoft.com/office/drawing/2014/main" id="{9DCA62D9-3EAF-4F65-F2FD-32121E88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04" y="2339424"/>
            <a:ext cx="3926574" cy="29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looking at a camera&#10;&#10;Description automatically generated">
            <a:extLst>
              <a:ext uri="{FF2B5EF4-FFF2-40B4-BE49-F238E27FC236}">
                <a16:creationId xmlns:a16="http://schemas.microsoft.com/office/drawing/2014/main" id="{C4CDB71A-7838-56DF-0C47-4F6D23E1B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5" b="1"/>
          <a:stretch/>
        </p:blipFill>
        <p:spPr>
          <a:xfrm>
            <a:off x="14397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F67B35-C2B7-C955-8EB6-6BCC6621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95" y="-237217"/>
            <a:ext cx="13004752" cy="2703474"/>
          </a:xfrm>
        </p:spPr>
        <p:txBody>
          <a:bodyPr anchor="ctr">
            <a:normAutofit/>
          </a:bodyPr>
          <a:lstStyle/>
          <a:p>
            <a:r>
              <a:rPr lang="es-ES" sz="1600" dirty="0">
                <a:solidFill>
                  <a:srgbClr val="FFFFFF"/>
                </a:solidFill>
                <a:highlight>
                  <a:srgbClr val="C8C6E9"/>
                </a:highlight>
                <a:ea typeface="+mj-lt"/>
                <a:cs typeface="+mj-lt"/>
              </a:rPr>
              <a:t>3.6. ESTILO.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es-ES" sz="1600" dirty="0">
              <a:solidFill>
                <a:srgbClr val="FFFFFF"/>
              </a:solidFill>
              <a:ea typeface="+mj-lt"/>
              <a:cs typeface="+mj-lt"/>
            </a:endParaRPr>
          </a:p>
          <a:p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5DBEF-9BE5-D16A-3E81-C3C65833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800">
                <a:solidFill>
                  <a:srgbClr val="FFFFFF"/>
                </a:solidFill>
                <a:latin typeface="Arial"/>
                <a:cs typeface="Arial"/>
              </a:rPr>
              <a:t>Reduce el uso de</a:t>
            </a:r>
            <a:r>
              <a:rPr lang="es-ES" sz="1800" b="1">
                <a:solidFill>
                  <a:srgbClr val="FFFFFF"/>
                </a:solidFill>
                <a:latin typeface="Arial"/>
                <a:cs typeface="Arial"/>
              </a:rPr>
              <a:t> elementos tétricos </a:t>
            </a:r>
            <a:r>
              <a:rPr lang="es-ES" sz="1800">
                <a:solidFill>
                  <a:srgbClr val="FFFFFF"/>
                </a:solidFill>
                <a:latin typeface="Arial"/>
                <a:cs typeface="Arial"/>
              </a:rPr>
              <a:t>para contar sus historias </a:t>
            </a:r>
            <a:r>
              <a:rPr lang="es-ES" sz="1800" i="1">
                <a:solidFill>
                  <a:srgbClr val="FFFFFF"/>
                </a:solidFill>
                <a:latin typeface="Arial"/>
                <a:cs typeface="Arial"/>
              </a:rPr>
              <a:t>(cine comercial).</a:t>
            </a:r>
          </a:p>
          <a:p>
            <a:r>
              <a:rPr lang="es-ES" sz="1800" b="1">
                <a:solidFill>
                  <a:srgbClr val="FFFFFF"/>
                </a:solidFill>
                <a:latin typeface="Arial"/>
                <a:cs typeface="Arial"/>
              </a:rPr>
              <a:t>Imágenes de choque</a:t>
            </a:r>
            <a:r>
              <a:rPr lang="es-ES" sz="1800">
                <a:solidFill>
                  <a:srgbClr val="FFFFFF"/>
                </a:solidFill>
                <a:latin typeface="Arial"/>
                <a:cs typeface="Arial"/>
              </a:rPr>
              <a:t> obvio y </a:t>
            </a:r>
            <a:r>
              <a:rPr lang="es-ES" sz="1800" b="1">
                <a:solidFill>
                  <a:srgbClr val="FFFFFF"/>
                </a:solidFill>
                <a:latin typeface="Arial"/>
                <a:cs typeface="Arial"/>
              </a:rPr>
              <a:t>referencias a sus amigos</a:t>
            </a:r>
            <a:r>
              <a:rPr lang="es-ES" sz="180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r>
              <a:rPr lang="es-ES" sz="1800">
                <a:solidFill>
                  <a:srgbClr val="FFFFFF"/>
                </a:solidFill>
                <a:latin typeface="Arial"/>
                <a:cs typeface="Arial"/>
              </a:rPr>
              <a:t>Austeridad estilística y rechazo al </a:t>
            </a:r>
            <a:r>
              <a:rPr lang="es-ES" sz="1800" b="1">
                <a:solidFill>
                  <a:srgbClr val="FFFFFF"/>
                </a:solidFill>
                <a:latin typeface="Arial"/>
                <a:cs typeface="Arial"/>
              </a:rPr>
              <a:t>preciosismo técnico</a:t>
            </a:r>
            <a:r>
              <a:rPr lang="es-ES" sz="180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endParaRPr lang="es-ES" sz="180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GB" sz="180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819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09F19BFF-E16E-8521-1D70-167E99607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ADEAB8-6C18-2250-A980-8D4BB513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56" y="-1329896"/>
            <a:ext cx="11739545" cy="5003850"/>
          </a:xfrm>
        </p:spPr>
        <p:txBody>
          <a:bodyPr anchor="ctr">
            <a:normAutofit/>
          </a:bodyPr>
          <a:lstStyle/>
          <a:p>
            <a:r>
              <a:rPr lang="es-ES" sz="1600" dirty="0">
                <a:solidFill>
                  <a:srgbClr val="FFFFFF"/>
                </a:solidFill>
                <a:highlight>
                  <a:srgbClr val="C8C6E9"/>
                </a:highlight>
                <a:latin typeface="Rockwell"/>
              </a:rPr>
              <a:t>3.7. ESTILO.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14B0-0445-0B99-D759-04C091160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711" y="1359142"/>
            <a:ext cx="8155301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Cine contaminado por la </a:t>
            </a:r>
            <a:r>
              <a:rPr lang="es-ES" sz="2000" b="1" dirty="0">
                <a:solidFill>
                  <a:srgbClr val="FFFFFF"/>
                </a:solidFill>
                <a:latin typeface="Arial"/>
                <a:cs typeface="Arial"/>
              </a:rPr>
              <a:t>literatura</a:t>
            </a:r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 conectado con su </a:t>
            </a:r>
            <a:r>
              <a:rPr lang="es-ES" sz="2000" b="1" dirty="0">
                <a:solidFill>
                  <a:srgbClr val="FFFFFF"/>
                </a:solidFill>
                <a:latin typeface="Arial"/>
                <a:cs typeface="Arial"/>
              </a:rPr>
              <a:t>mundo interior</a:t>
            </a:r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Libertad entre las contradicciones (realidad – deseo) 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                                                          (compromiso moral - libertad)</a:t>
            </a:r>
          </a:p>
          <a:p>
            <a:pPr marL="0" indent="0">
              <a:buNone/>
            </a:pPr>
            <a:endParaRPr lang="es-ES" sz="18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3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en sitting in chairs&#10;&#10;Description automatically generated">
            <a:extLst>
              <a:ext uri="{FF2B5EF4-FFF2-40B4-BE49-F238E27FC236}">
                <a16:creationId xmlns:a16="http://schemas.microsoft.com/office/drawing/2014/main" id="{5955DB15-77AE-886D-4EEB-F6127C2C5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740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1CEE89-C55A-B79A-08CE-870148D4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13" y="-784565"/>
            <a:ext cx="11947386" cy="3026332"/>
          </a:xfrm>
        </p:spPr>
        <p:txBody>
          <a:bodyPr anchor="ctr">
            <a:normAutofit/>
          </a:bodyPr>
          <a:lstStyle/>
          <a:p>
            <a:r>
              <a:rPr lang="es-ES" sz="1600" dirty="0">
                <a:solidFill>
                  <a:srgbClr val="FFFFFF"/>
                </a:solidFill>
                <a:highlight>
                  <a:srgbClr val="C8C6E9"/>
                </a:highlight>
                <a:latin typeface="Rockwell"/>
              </a:rPr>
              <a:t>3.8. ESTILO.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en-GB" sz="1600" dirty="0">
                <a:solidFill>
                  <a:srgbClr val="FFFFFF"/>
                </a:solidFill>
                <a:highlight>
                  <a:srgbClr val="F5F5F5"/>
                </a:highlight>
                <a:latin typeface="Rockwell"/>
              </a:rPr>
              <a:t>​</a:t>
            </a: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5A9D-760C-08B3-7D53-BAE847AE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800" b="1" dirty="0">
                <a:solidFill>
                  <a:srgbClr val="FFFFFF"/>
                </a:solidFill>
                <a:latin typeface="Arial"/>
                <a:cs typeface="Arial"/>
              </a:rPr>
              <a:t>Recomposición</a:t>
            </a:r>
            <a:r>
              <a:rPr lang="es-ES" sz="1800" dirty="0">
                <a:solidFill>
                  <a:srgbClr val="FFFFFF"/>
                </a:solidFill>
                <a:latin typeface="Arial"/>
                <a:cs typeface="Arial"/>
              </a:rPr>
              <a:t>, mediante el collage, de lo </a:t>
            </a:r>
            <a:r>
              <a:rPr lang="es-ES" sz="1800" b="1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lang="es-ES" sz="1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r>
              <a:rPr lang="es-ES" sz="1800" dirty="0">
                <a:solidFill>
                  <a:srgbClr val="FFFFFF"/>
                </a:solidFill>
                <a:latin typeface="Arial"/>
                <a:cs typeface="Arial"/>
              </a:rPr>
              <a:t>Encadenar elementos hasta un </a:t>
            </a:r>
            <a:r>
              <a:rPr lang="es-ES" sz="1800" b="1" dirty="0">
                <a:solidFill>
                  <a:srgbClr val="FFFFFF"/>
                </a:solidFill>
                <a:latin typeface="Arial"/>
                <a:cs typeface="Arial"/>
              </a:rPr>
              <a:t>detonante</a:t>
            </a:r>
            <a:r>
              <a:rPr lang="es-ES" sz="1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GB" sz="1800">
              <a:solidFill>
                <a:srgbClr val="FFFFF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428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building with towers&#10;&#10;Description automatically generated">
            <a:extLst>
              <a:ext uri="{FF2B5EF4-FFF2-40B4-BE49-F238E27FC236}">
                <a16:creationId xmlns:a16="http://schemas.microsoft.com/office/drawing/2014/main" id="{D87A7DF5-029B-DD23-4F3A-B87C5D8F8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</a:blip>
          <a:srcRect t="11413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4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C0C48E-B09F-1FAF-1677-077D9F12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40" y="-3337933"/>
            <a:ext cx="5631023" cy="90822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1.BIOGRAFIA</a:t>
            </a:r>
          </a:p>
        </p:txBody>
      </p: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3F91C2B-E1EA-404C-9935-920F12CE1542}"/>
              </a:ext>
            </a:extLst>
          </p:cNvPr>
          <p:cNvSpPr txBox="1"/>
          <p:nvPr/>
        </p:nvSpPr>
        <p:spPr>
          <a:xfrm>
            <a:off x="205889" y="-1567655"/>
            <a:ext cx="12130871" cy="63608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dirty="0">
                <a:solidFill>
                  <a:srgbClr val="FFFFFF"/>
                </a:solidFill>
                <a:highlight>
                  <a:srgbClr val="C8C6E9"/>
                </a:highlight>
              </a:rPr>
              <a:t>1.1. INFANCIA                                                                                                                                                                  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C8195-64E1-67B5-071C-F329B5B2527C}"/>
              </a:ext>
            </a:extLst>
          </p:cNvPr>
          <p:cNvSpPr txBox="1"/>
          <p:nvPr/>
        </p:nvSpPr>
        <p:spPr>
          <a:xfrm>
            <a:off x="786890" y="1916672"/>
            <a:ext cx="10979354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Nace en Calanda 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(Teruel)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en el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 1900.</a:t>
            </a:r>
            <a:endParaRPr lang="es-ES" sz="2000" b="1" dirty="0">
              <a:solidFill>
                <a:schemeClr val="bg1"/>
              </a:solidFill>
              <a:cs typeface="Segoe UI"/>
            </a:endParaRP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Se muda a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 Zaragoza</a:t>
            </a:r>
            <a:r>
              <a:rPr lang="es-ES" sz="2000" dirty="0">
                <a:solidFill>
                  <a:schemeClr val="bg1"/>
                </a:solidFill>
                <a:cs typeface="Segoe UI"/>
              </a:rPr>
              <a:t>.</a:t>
            </a: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Primer acercamiento con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 el cine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Viaje a la Luna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de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s-ES" sz="2000" b="1" i="1" dirty="0">
                <a:solidFill>
                  <a:schemeClr val="bg1"/>
                </a:solidFill>
                <a:ea typeface="+mn-lt"/>
                <a:cs typeface="+mn-lt"/>
              </a:rPr>
              <a:t>George </a:t>
            </a:r>
            <a:r>
              <a:rPr lang="es-ES" sz="2000" b="1" i="1" dirty="0" err="1">
                <a:solidFill>
                  <a:schemeClr val="bg1"/>
                </a:solidFill>
                <a:ea typeface="+mn-lt"/>
                <a:cs typeface="+mn-lt"/>
              </a:rPr>
              <a:t>Meliés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).</a:t>
            </a:r>
            <a:endParaRPr lang="es-ES" sz="20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Teruel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y las funciones de teatro.</a:t>
            </a:r>
            <a:endParaRPr lang="en-GB" sz="2000" dirty="0">
              <a:solidFill>
                <a:schemeClr val="bg1"/>
              </a:solidFill>
              <a:cs typeface="Segoe UI"/>
            </a:endParaRPr>
          </a:p>
          <a:p>
            <a:endParaRPr lang="en-GB" sz="20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204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75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9D93-736C-08E7-A7E8-0DF1B620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22888FE-5516-E4BD-FBFA-6BB96B8BF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725" y="2327588"/>
            <a:ext cx="6638925" cy="37284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70350-EBF5-256C-7EC5-73F2FA71263A}"/>
              </a:ext>
            </a:extLst>
          </p:cNvPr>
          <p:cNvSpPr txBox="1"/>
          <p:nvPr/>
        </p:nvSpPr>
        <p:spPr>
          <a:xfrm>
            <a:off x="439948" y="598099"/>
            <a:ext cx="119303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201449"/>
                </a:solidFill>
                <a:highlight>
                  <a:srgbClr val="C8C6E9"/>
                </a:highlight>
                <a:latin typeface="Rockwell"/>
              </a:rPr>
              <a:t>3.9. ESTILO.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en-GB" dirty="0">
              <a:highlight>
                <a:srgbClr val="F5F5F5"/>
              </a:highlight>
              <a:latin typeface="Rockwel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26551B-06F2-43AA-C481-8AD57BD0E6F3}"/>
              </a:ext>
            </a:extLst>
          </p:cNvPr>
          <p:cNvSpPr txBox="1"/>
          <p:nvPr/>
        </p:nvSpPr>
        <p:spPr>
          <a:xfrm>
            <a:off x="727788" y="3044891"/>
            <a:ext cx="41894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s-ES" dirty="0">
                <a:latin typeface="Arial"/>
                <a:cs typeface="Arial"/>
              </a:rPr>
              <a:t>Conexión con el </a:t>
            </a:r>
            <a:r>
              <a:rPr lang="es-ES" b="1" err="1">
                <a:latin typeface="Arial"/>
                <a:cs typeface="Arial"/>
              </a:rPr>
              <a:t>subconciente</a:t>
            </a:r>
            <a:r>
              <a:rPr lang="es-ES" dirty="0">
                <a:latin typeface="Arial"/>
                <a:cs typeface="Arial"/>
              </a:rPr>
              <a:t>.​</a:t>
            </a:r>
          </a:p>
          <a:p>
            <a:pPr marL="228600" indent="-228600">
              <a:buFont typeface=""/>
              <a:buChar char="•"/>
            </a:pPr>
            <a:r>
              <a:rPr lang="es-ES" dirty="0">
                <a:latin typeface="Arial"/>
                <a:cs typeface="Arial"/>
              </a:rPr>
              <a:t>Disposición de objetos corrientes en </a:t>
            </a:r>
            <a:r>
              <a:rPr lang="es-ES" b="1" dirty="0">
                <a:latin typeface="Arial"/>
                <a:cs typeface="Arial"/>
              </a:rPr>
              <a:t>discordia</a:t>
            </a:r>
            <a:r>
              <a:rPr lang="es-ES" dirty="0">
                <a:latin typeface="Arial"/>
                <a:cs typeface="Arial"/>
              </a:rPr>
              <a:t> con lo original.</a:t>
            </a:r>
          </a:p>
        </p:txBody>
      </p:sp>
    </p:spTree>
    <p:extLst>
      <p:ext uri="{BB962C8B-B14F-4D97-AF65-F5344CB8AC3E}">
        <p14:creationId xmlns:p14="http://schemas.microsoft.com/office/powerpoint/2010/main" val="15988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person holding a sign with numbers&#10;&#10;Description automatically generated">
            <a:extLst>
              <a:ext uri="{FF2B5EF4-FFF2-40B4-BE49-F238E27FC236}">
                <a16:creationId xmlns:a16="http://schemas.microsoft.com/office/drawing/2014/main" id="{EAC5FE43-09B8-87C8-4469-93850A2C2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D6F9-01AA-A1E6-49B3-2CC67675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19" y="69876"/>
            <a:ext cx="12131014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s-ES" sz="1600" dirty="0">
              <a:solidFill>
                <a:schemeClr val="bg1"/>
              </a:solidFill>
              <a:highlight>
                <a:srgbClr val="C8C6E9"/>
              </a:highlight>
            </a:endParaRPr>
          </a:p>
          <a:p>
            <a:pPr algn="ctr"/>
            <a:endParaRPr lang="en-US" sz="5000" kern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604E49D7-E66F-7E73-8ACD-C82B63E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3618" y="2406770"/>
            <a:ext cx="7605896" cy="9937630"/>
          </a:xfrm>
          <a:prstGeom prst="rect">
            <a:avLst/>
          </a:prstGeom>
        </p:spPr>
      </p:pic>
      <p:pic>
        <p:nvPicPr>
          <p:cNvPr id="8" name="Picture 7" descr="A text on a white background&#10;&#10;Description automatically generated">
            <a:extLst>
              <a:ext uri="{FF2B5EF4-FFF2-40B4-BE49-F238E27FC236}">
                <a16:creationId xmlns:a16="http://schemas.microsoft.com/office/drawing/2014/main" id="{6326587E-BEFD-9978-0AF5-C70B23EC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27" y="2241232"/>
            <a:ext cx="6096000" cy="2979351"/>
          </a:xfrm>
          <a:prstGeom prst="rect">
            <a:avLst/>
          </a:prstGeom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99EFFA57-A14F-2254-3D63-CB748C32B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826" y="1218977"/>
            <a:ext cx="4124245" cy="5437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CEE956-BD80-FEC7-71AF-F04D493E407C}"/>
              </a:ext>
            </a:extLst>
          </p:cNvPr>
          <p:cNvSpPr txBox="1"/>
          <p:nvPr/>
        </p:nvSpPr>
        <p:spPr>
          <a:xfrm>
            <a:off x="384572" y="229791"/>
            <a:ext cx="912494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  <a:latin typeface="Rockwell"/>
              </a:rPr>
              <a:t>5.BIBLIOGRAFÍA Y ENLACES</a:t>
            </a:r>
          </a:p>
        </p:txBody>
      </p:sp>
      <p:pic>
        <p:nvPicPr>
          <p:cNvPr id="13" name="Picture 12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0F7A97F4-4EFA-12D3-0119-84DD1B8D5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85" y="5195650"/>
            <a:ext cx="4530329" cy="14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F5D8E-3C12-D4FA-F134-488CE148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Elementos multimedia en línea 3" title="Escena ojo-luna-navaja Buñuel">
            <a:hlinkClick r:id="" action="ppaction://media"/>
            <a:extLst>
              <a:ext uri="{FF2B5EF4-FFF2-40B4-BE49-F238E27FC236}">
                <a16:creationId xmlns:a16="http://schemas.microsoft.com/office/drawing/2014/main" id="{A6E08857-FDCC-8541-4E34-05E2382BB4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562" y="52809"/>
            <a:ext cx="11923064" cy="6753970"/>
          </a:xfrm>
        </p:spPr>
      </p:pic>
    </p:spTree>
    <p:extLst>
      <p:ext uri="{BB962C8B-B14F-4D97-AF65-F5344CB8AC3E}">
        <p14:creationId xmlns:p14="http://schemas.microsoft.com/office/powerpoint/2010/main" val="38079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Content Placeholder 3" descr="A black and white photo of a street&#10;&#10;Description automatically generated">
            <a:extLst>
              <a:ext uri="{FF2B5EF4-FFF2-40B4-BE49-F238E27FC236}">
                <a16:creationId xmlns:a16="http://schemas.microsoft.com/office/drawing/2014/main" id="{30B711BA-BA97-113E-3A59-4613B6892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4838" r="1" b="294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8E300-5FAB-98D3-E414-597F9738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53" y="-335135"/>
            <a:ext cx="11959876" cy="14331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  <a:highlight>
                  <a:srgbClr val="C8C6E9"/>
                </a:highlight>
                <a:latin typeface="+mj-lt"/>
                <a:ea typeface="+mj-ea"/>
                <a:cs typeface="+mj-cs"/>
              </a:rPr>
              <a:t>1.2. JUVENTUD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en-US" sz="1700" dirty="0">
                <a:solidFill>
                  <a:srgbClr val="FFFFFF"/>
                </a:solidFill>
                <a:highlight>
                  <a:srgbClr val="C8C6E9"/>
                </a:highlight>
              </a:rPr>
              <a:t>            </a:t>
            </a:r>
            <a:endParaRPr lang="en-US" sz="1700" kern="1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AD2CDCF-263B-748D-F3FD-C4454ED1D2E5}"/>
              </a:ext>
            </a:extLst>
          </p:cNvPr>
          <p:cNvSpPr txBox="1"/>
          <p:nvPr/>
        </p:nvSpPr>
        <p:spPr>
          <a:xfrm>
            <a:off x="688258" y="2746384"/>
            <a:ext cx="10831870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Segoe UI"/>
            </a:endParaRPr>
          </a:p>
          <a:p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Universidad de Madrid I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ngeniería agrónoma.</a:t>
            </a:r>
            <a:endParaRPr lang="es-ES" sz="20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                                       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Filosofía y letras (</a:t>
            </a:r>
            <a:r>
              <a:rPr lang="es-ES" sz="2000" i="1" dirty="0">
                <a:solidFill>
                  <a:schemeClr val="bg1"/>
                </a:solidFill>
                <a:ea typeface="+mn-lt"/>
                <a:cs typeface="+mn-lt"/>
              </a:rPr>
              <a:t>Dalí, Lorca, Alberti o Ramón Gómez de la Serna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).</a:t>
            </a:r>
          </a:p>
          <a:p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Residencia universitaria, 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Primeros ensayos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y película sobre Goya.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Viaja a Toledo en</a:t>
            </a:r>
            <a:r>
              <a:rPr lang="es-ES" sz="2000" i="1" dirty="0">
                <a:solidFill>
                  <a:schemeClr val="bg1"/>
                </a:solidFill>
                <a:ea typeface="+mn-lt"/>
                <a:cs typeface="+mn-lt"/>
              </a:rPr>
              <a:t> 1921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 y recibe las 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primeras influencias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Dadaístas.</a:t>
            </a:r>
          </a:p>
          <a:p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Muere su padre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1923 Servicio militar</a:t>
            </a:r>
            <a:endParaRPr lang="es-ES" sz="20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                                         (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Poemario un perro andaluz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es-ES" sz="20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Se marcha a 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Paris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 y se casa con 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Jeanne </a:t>
            </a:r>
            <a:r>
              <a:rPr lang="es-ES" sz="2000" b="1" err="1">
                <a:solidFill>
                  <a:schemeClr val="bg1"/>
                </a:solidFill>
                <a:ea typeface="+mn-lt"/>
                <a:cs typeface="+mn-lt"/>
              </a:rPr>
              <a:t>Ruccar</a:t>
            </a:r>
            <a:endParaRPr lang="es-ES" sz="20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es-ES" sz="2000" dirty="0">
              <a:solidFill>
                <a:schemeClr val="bg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922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8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93D6C6-11E0-6716-8D95-3D3A4A00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3" y="-551828"/>
            <a:ext cx="11999288" cy="1127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1700" kern="1200">
              <a:latin typeface="+mj-lt"/>
              <a:ea typeface="+mj-ea"/>
              <a:cs typeface="+mj-cs"/>
            </a:endParaRPr>
          </a:p>
        </p:txBody>
      </p:sp>
      <p:grpSp>
        <p:nvGrpSpPr>
          <p:cNvPr id="108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" name="Content Placeholder 7" descr="A person looking to the side">
            <a:extLst>
              <a:ext uri="{FF2B5EF4-FFF2-40B4-BE49-F238E27FC236}">
                <a16:creationId xmlns:a16="http://schemas.microsoft.com/office/drawing/2014/main" id="{0397BD9E-3C57-103E-195E-93664A5F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73" b="1"/>
          <a:stretch/>
        </p:blipFill>
        <p:spPr>
          <a:xfrm>
            <a:off x="4024" y="-127254"/>
            <a:ext cx="12186325" cy="6990724"/>
          </a:xfrm>
          <a:prstGeom prst="rect">
            <a:avLst/>
          </a:prstGeom>
        </p:spPr>
      </p:pic>
      <p:grpSp>
        <p:nvGrpSpPr>
          <p:cNvPr id="112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14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998A79-9412-0938-1285-59DCA45DC31D}"/>
              </a:ext>
            </a:extLst>
          </p:cNvPr>
          <p:cNvSpPr txBox="1"/>
          <p:nvPr/>
        </p:nvSpPr>
        <p:spPr>
          <a:xfrm>
            <a:off x="695634" y="1202680"/>
            <a:ext cx="1030420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ea typeface="+mn-lt"/>
              <a:cs typeface="+mn-lt"/>
            </a:endParaRPr>
          </a:p>
          <a:p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Se consolida como 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director surrealista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, presenta "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+mn-lt"/>
              </a:rPr>
              <a:t>Un perro andaluz</a:t>
            </a:r>
            <a:r>
              <a:rPr lang="es-ES" sz="2000" dirty="0">
                <a:solidFill>
                  <a:schemeClr val="bg1"/>
                </a:solidFill>
                <a:ea typeface="+mn-lt"/>
                <a:cs typeface="+mn-lt"/>
              </a:rPr>
              <a:t>" en </a:t>
            </a:r>
            <a:r>
              <a:rPr lang="es-ES" sz="2000" i="1" dirty="0">
                <a:solidFill>
                  <a:schemeClr val="bg1"/>
                </a:solidFill>
                <a:ea typeface="+mn-lt"/>
                <a:cs typeface="+mn-lt"/>
              </a:rPr>
              <a:t>1929.</a:t>
            </a:r>
            <a:endParaRPr lang="en-GB" sz="2000" i="1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En </a:t>
            </a:r>
            <a:r>
              <a:rPr lang="es-ES" sz="2000" b="1" i="1" dirty="0">
                <a:solidFill>
                  <a:schemeClr val="bg1"/>
                </a:solidFill>
                <a:cs typeface="Segoe UI"/>
              </a:rPr>
              <a:t>1930</a:t>
            </a:r>
            <a:r>
              <a:rPr lang="es-ES" sz="2000" dirty="0">
                <a:solidFill>
                  <a:schemeClr val="bg1"/>
                </a:solidFill>
                <a:cs typeface="Segoe UI"/>
              </a:rPr>
              <a:t> presenta "</a:t>
            </a:r>
            <a:r>
              <a:rPr lang="es-ES" sz="2000" b="1" err="1">
                <a:solidFill>
                  <a:schemeClr val="bg1"/>
                </a:solidFill>
                <a:cs typeface="Segoe UI"/>
              </a:rPr>
              <a:t>L'Age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 </a:t>
            </a:r>
            <a:r>
              <a:rPr lang="es-ES" sz="2000" b="1" err="1">
                <a:solidFill>
                  <a:schemeClr val="bg1"/>
                </a:solidFill>
                <a:cs typeface="Segoe UI"/>
              </a:rPr>
              <a:t>d'Or</a:t>
            </a:r>
            <a:r>
              <a:rPr lang="es-ES" sz="2000" dirty="0">
                <a:solidFill>
                  <a:schemeClr val="bg1"/>
                </a:solidFill>
                <a:cs typeface="Segoe UI"/>
              </a:rPr>
              <a:t>", su película más censurada.</a:t>
            </a:r>
            <a:endParaRPr lang="es-ES" sz="2000" i="1" dirty="0">
              <a:solidFill>
                <a:schemeClr val="bg1"/>
              </a:solidFill>
              <a:cs typeface="Segoe UI"/>
            </a:endParaRP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     </a:t>
            </a:r>
            <a:r>
              <a:rPr lang="es-ES" sz="2000" b="1" i="1" dirty="0">
                <a:solidFill>
                  <a:schemeClr val="bg1"/>
                </a:solidFill>
                <a:cs typeface="Segoe UI"/>
              </a:rPr>
              <a:t>1933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    </a:t>
            </a:r>
            <a:r>
              <a:rPr lang="es-ES" sz="2000" dirty="0">
                <a:solidFill>
                  <a:schemeClr val="bg1"/>
                </a:solidFill>
                <a:cs typeface="Segoe UI"/>
              </a:rPr>
              <a:t>            "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La tierra sin pan</a:t>
            </a:r>
            <a:r>
              <a:rPr lang="es-ES" sz="2000" dirty="0">
                <a:solidFill>
                  <a:schemeClr val="bg1"/>
                </a:solidFill>
                <a:cs typeface="Segoe UI"/>
              </a:rPr>
              <a:t>" documental sobre Las Hurdes. </a:t>
            </a:r>
            <a:endParaRPr lang="en-GB">
              <a:solidFill>
                <a:schemeClr val="bg1"/>
              </a:solidFill>
              <a:cs typeface="Segoe UI"/>
            </a:endParaRP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Viaje a 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Hollywood</a:t>
            </a:r>
            <a:r>
              <a:rPr lang="es-ES" sz="2000" dirty="0">
                <a:solidFill>
                  <a:schemeClr val="bg1"/>
                </a:solidFill>
                <a:cs typeface="Segoe UI"/>
              </a:rPr>
              <a:t>, disputas con Dalí y vuelta a España.</a:t>
            </a: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Se Marcha a Ginebra.</a:t>
            </a: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Pabellón español de la </a:t>
            </a:r>
            <a:r>
              <a:rPr lang="es-ES" sz="2000" b="1" err="1">
                <a:solidFill>
                  <a:schemeClr val="bg1"/>
                </a:solidFill>
                <a:cs typeface="Segoe UI"/>
              </a:rPr>
              <a:t>exposicion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 internacional de París.</a:t>
            </a: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Trabajó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 en contra de Franco </a:t>
            </a:r>
          </a:p>
          <a:p>
            <a:r>
              <a:rPr lang="es-ES" sz="2000" dirty="0">
                <a:solidFill>
                  <a:schemeClr val="bg1"/>
                </a:solidFill>
                <a:cs typeface="Segoe UI"/>
              </a:rPr>
              <a:t>Trabaja para el </a:t>
            </a:r>
            <a:r>
              <a:rPr lang="es-ES" sz="2000" b="1" dirty="0">
                <a:solidFill>
                  <a:schemeClr val="bg1"/>
                </a:solidFill>
                <a:cs typeface="Segoe UI"/>
              </a:rPr>
              <a:t>MOMA de Nueva York</a:t>
            </a:r>
          </a:p>
          <a:p>
            <a:endParaRPr lang="en-GB" dirty="0">
              <a:cs typeface="Segoe UI"/>
            </a:endParaRPr>
          </a:p>
          <a:p>
            <a:endParaRPr lang="en-GB" dirty="0">
              <a:cs typeface="Segoe UI"/>
            </a:endParaRPr>
          </a:p>
          <a:p>
            <a:endParaRPr lang="en-GB" dirty="0"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C1DE2-BC88-85E5-4761-28FBB1B83F22}"/>
              </a:ext>
            </a:extLst>
          </p:cNvPr>
          <p:cNvSpPr txBox="1"/>
          <p:nvPr/>
        </p:nvSpPr>
        <p:spPr>
          <a:xfrm>
            <a:off x="294104" y="267369"/>
            <a:ext cx="12265526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highlight>
                  <a:srgbClr val="C8C6E9"/>
                </a:highlight>
                <a:latin typeface="Rockwell"/>
              </a:rPr>
              <a:t>1.3. ADULTEZ                    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EC9BB5-EBCC-04CE-8E96-9D98CB37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182" y="559813"/>
            <a:ext cx="2051333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F3F2C-4881-FFB8-A036-176AA497BBF9}"/>
              </a:ext>
            </a:extLst>
          </p:cNvPr>
          <p:cNvSpPr txBox="1"/>
          <p:nvPr/>
        </p:nvSpPr>
        <p:spPr>
          <a:xfrm>
            <a:off x="202531" y="499958"/>
            <a:ext cx="12330071" cy="68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dirty="0">
              <a:solidFill>
                <a:schemeClr val="tx2"/>
              </a:solidFill>
              <a:highlight>
                <a:srgbClr val="F5F5F5"/>
              </a:highlight>
              <a:cs typeface="Segoe UI"/>
            </a:endParaRPr>
          </a:p>
        </p:txBody>
      </p:sp>
      <p:pic>
        <p:nvPicPr>
          <p:cNvPr id="8" name="Content Placeholder 7" descr="A person in a suit eating a pig&#10;&#10;Description automatically generated">
            <a:extLst>
              <a:ext uri="{FF2B5EF4-FFF2-40B4-BE49-F238E27FC236}">
                <a16:creationId xmlns:a16="http://schemas.microsoft.com/office/drawing/2014/main" id="{7DD5951E-1A35-F2DD-9FD3-514B4834D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87" b="9733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713B35-E628-DD94-DC69-C6FE5DFE983D}"/>
              </a:ext>
            </a:extLst>
          </p:cNvPr>
          <p:cNvSpPr txBox="1"/>
          <p:nvPr/>
        </p:nvSpPr>
        <p:spPr>
          <a:xfrm>
            <a:off x="357128" y="1339706"/>
            <a:ext cx="5583941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err="1">
                <a:cs typeface="Segoe UI"/>
              </a:rPr>
              <a:t>Trabaja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en</a:t>
            </a:r>
            <a:r>
              <a:rPr lang="en-GB" sz="2000" dirty="0">
                <a:cs typeface="Segoe UI"/>
              </a:rPr>
              <a:t> </a:t>
            </a:r>
            <a:r>
              <a:rPr lang="en-GB" sz="2000" b="1" dirty="0">
                <a:cs typeface="Segoe UI"/>
              </a:rPr>
              <a:t>México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dirigiendo</a:t>
            </a:r>
            <a:r>
              <a:rPr lang="en-GB" sz="2000" dirty="0">
                <a:cs typeface="Segoe UI"/>
              </a:rPr>
              <a:t> "</a:t>
            </a:r>
            <a:r>
              <a:rPr lang="en-GB" sz="2000" b="1" dirty="0">
                <a:cs typeface="Segoe UI"/>
              </a:rPr>
              <a:t>El gran casino</a:t>
            </a:r>
            <a:r>
              <a:rPr lang="en-GB" sz="2000" dirty="0">
                <a:cs typeface="Segoe UI"/>
              </a:rPr>
              <a:t>".</a:t>
            </a:r>
          </a:p>
          <a:p>
            <a:r>
              <a:rPr lang="en-GB" sz="2000" dirty="0">
                <a:cs typeface="Segoe UI"/>
              </a:rPr>
              <a:t>Etapa </a:t>
            </a:r>
            <a:r>
              <a:rPr lang="en-GB" sz="2000" dirty="0" err="1">
                <a:cs typeface="Segoe UI"/>
              </a:rPr>
              <a:t>mexicana</a:t>
            </a:r>
            <a:r>
              <a:rPr lang="en-GB" sz="2000" dirty="0">
                <a:cs typeface="Segoe UI"/>
              </a:rPr>
              <a:t>, "</a:t>
            </a:r>
            <a:r>
              <a:rPr lang="en-GB" sz="2000" b="1" dirty="0" err="1">
                <a:cs typeface="Segoe UI"/>
              </a:rPr>
              <a:t>los</a:t>
            </a:r>
            <a:r>
              <a:rPr lang="en-GB" sz="2000" b="1" dirty="0">
                <a:cs typeface="Segoe UI"/>
              </a:rPr>
              <a:t> </a:t>
            </a:r>
            <a:r>
              <a:rPr lang="en-GB" sz="2000" b="1" dirty="0" err="1">
                <a:cs typeface="Segoe UI"/>
              </a:rPr>
              <a:t>olvidados</a:t>
            </a:r>
            <a:r>
              <a:rPr lang="en-GB" sz="2000" dirty="0">
                <a:cs typeface="Segoe UI"/>
              </a:rPr>
              <a:t>" o "</a:t>
            </a:r>
            <a:r>
              <a:rPr lang="en-GB" sz="2000" b="1" dirty="0" err="1">
                <a:cs typeface="Segoe UI"/>
              </a:rPr>
              <a:t>el</a:t>
            </a:r>
            <a:r>
              <a:rPr lang="en-GB" sz="2000" b="1" dirty="0">
                <a:cs typeface="Segoe UI"/>
              </a:rPr>
              <a:t> angel </a:t>
            </a:r>
            <a:r>
              <a:rPr lang="en-GB" sz="2000" b="1" dirty="0" err="1">
                <a:cs typeface="Segoe UI"/>
              </a:rPr>
              <a:t>exterminador</a:t>
            </a:r>
            <a:r>
              <a:rPr lang="en-GB" sz="2000" dirty="0">
                <a:cs typeface="Segoe UI"/>
              </a:rPr>
              <a:t>".</a:t>
            </a:r>
          </a:p>
          <a:p>
            <a:r>
              <a:rPr lang="en-GB" sz="2000" dirty="0" err="1">
                <a:cs typeface="Segoe UI"/>
              </a:rPr>
              <a:t>Tratado</a:t>
            </a:r>
            <a:r>
              <a:rPr lang="en-GB" sz="2000" dirty="0">
                <a:cs typeface="Segoe UI"/>
              </a:rPr>
              <a:t> </a:t>
            </a:r>
            <a:r>
              <a:rPr lang="en-GB" sz="2000" b="1" dirty="0" err="1">
                <a:cs typeface="Segoe UI"/>
              </a:rPr>
              <a:t>en</a:t>
            </a:r>
            <a:r>
              <a:rPr lang="en-GB" sz="2000" b="1" dirty="0">
                <a:cs typeface="Segoe UI"/>
              </a:rPr>
              <a:t> contra de la </a:t>
            </a:r>
            <a:r>
              <a:rPr lang="en-GB" sz="2000" b="1" dirty="0" err="1">
                <a:cs typeface="Segoe UI"/>
              </a:rPr>
              <a:t>bomba</a:t>
            </a:r>
            <a:r>
              <a:rPr lang="en-GB" sz="2000" b="1" dirty="0">
                <a:cs typeface="Segoe UI"/>
              </a:rPr>
              <a:t> </a:t>
            </a:r>
            <a:r>
              <a:rPr lang="en-GB" sz="2000" b="1" dirty="0" err="1">
                <a:cs typeface="Segoe UI"/>
              </a:rPr>
              <a:t>atómica</a:t>
            </a:r>
            <a:r>
              <a:rPr lang="en-GB" sz="2000" dirty="0">
                <a:cs typeface="Segoe UI"/>
              </a:rPr>
              <a:t>.</a:t>
            </a:r>
            <a:endParaRPr lang="en-GB" sz="2000" b="1" dirty="0">
              <a:cs typeface="Segoe UI"/>
            </a:endParaRPr>
          </a:p>
          <a:p>
            <a:r>
              <a:rPr lang="en-GB" sz="2000" b="1" dirty="0">
                <a:cs typeface="Segoe UI"/>
              </a:rPr>
              <a:t>Vuelve a España</a:t>
            </a:r>
            <a:r>
              <a:rPr lang="en-GB" sz="2000" dirty="0">
                <a:cs typeface="Segoe UI"/>
              </a:rPr>
              <a:t> </a:t>
            </a:r>
            <a:r>
              <a:rPr lang="en-GB" sz="2000" err="1">
                <a:cs typeface="Segoe UI"/>
              </a:rPr>
              <a:t>en</a:t>
            </a:r>
            <a:r>
              <a:rPr lang="en-GB" sz="2000" dirty="0">
                <a:cs typeface="Segoe UI"/>
              </a:rPr>
              <a:t> </a:t>
            </a:r>
            <a:r>
              <a:rPr lang="en-GB" sz="2000" i="1" dirty="0">
                <a:cs typeface="Segoe UI"/>
              </a:rPr>
              <a:t>1960 </a:t>
            </a:r>
            <a:r>
              <a:rPr lang="en-GB" sz="2000" dirty="0">
                <a:cs typeface="Segoe UI"/>
              </a:rPr>
              <a:t>"</a:t>
            </a:r>
            <a:r>
              <a:rPr lang="en-GB" sz="2000" u="sng" err="1">
                <a:cs typeface="Segoe UI"/>
              </a:rPr>
              <a:t>figura</a:t>
            </a:r>
            <a:r>
              <a:rPr lang="en-GB" sz="2000" u="sng" dirty="0">
                <a:cs typeface="Segoe UI"/>
              </a:rPr>
              <a:t> clave del </a:t>
            </a:r>
            <a:r>
              <a:rPr lang="en-GB" sz="2000" u="sng" err="1">
                <a:cs typeface="Segoe UI"/>
              </a:rPr>
              <a:t>siglo</a:t>
            </a:r>
            <a:r>
              <a:rPr lang="en-GB" sz="2000" u="sng" dirty="0">
                <a:cs typeface="Segoe UI"/>
              </a:rPr>
              <a:t> XX</a:t>
            </a:r>
            <a:r>
              <a:rPr lang="en-GB" sz="2000" dirty="0">
                <a:cs typeface="Segoe UI"/>
              </a:rPr>
              <a:t>".</a:t>
            </a:r>
          </a:p>
          <a:p>
            <a:r>
              <a:rPr lang="en-GB" sz="2000" dirty="0">
                <a:cs typeface="Segoe UI"/>
              </a:rPr>
              <a:t>Hasta </a:t>
            </a:r>
            <a:r>
              <a:rPr lang="en-GB" sz="2000" dirty="0" err="1">
                <a:cs typeface="Segoe UI"/>
              </a:rPr>
              <a:t>los</a:t>
            </a:r>
            <a:r>
              <a:rPr lang="en-GB" sz="2000" dirty="0">
                <a:cs typeface="Segoe UI"/>
              </a:rPr>
              <a:t> 80, </a:t>
            </a:r>
            <a:r>
              <a:rPr lang="en-GB" sz="2000" b="1" dirty="0" err="1">
                <a:cs typeface="Segoe UI"/>
              </a:rPr>
              <a:t>vuelta</a:t>
            </a:r>
            <a:r>
              <a:rPr lang="en-GB" sz="2000" b="1" dirty="0">
                <a:cs typeface="Segoe UI"/>
              </a:rPr>
              <a:t> a </a:t>
            </a:r>
            <a:r>
              <a:rPr lang="en-GB" sz="2000" b="1" dirty="0" err="1">
                <a:cs typeface="Segoe UI"/>
              </a:rPr>
              <a:t>francia</a:t>
            </a:r>
            <a:r>
              <a:rPr lang="en-GB" sz="2000" b="1" dirty="0">
                <a:cs typeface="Segoe UI"/>
              </a:rPr>
              <a:t>.</a:t>
            </a:r>
            <a:endParaRPr lang="en-GB" sz="2000" dirty="0">
              <a:cs typeface="Segoe UI"/>
            </a:endParaRPr>
          </a:p>
          <a:p>
            <a:r>
              <a:rPr lang="en-GB" sz="2000" dirty="0" err="1">
                <a:cs typeface="Segoe UI"/>
              </a:rPr>
              <a:t>Celebración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en</a:t>
            </a:r>
            <a:r>
              <a:rPr lang="en-GB" sz="2000" dirty="0">
                <a:cs typeface="Segoe UI"/>
              </a:rPr>
              <a:t> Los Angeles.</a:t>
            </a:r>
          </a:p>
          <a:p>
            <a:r>
              <a:rPr lang="en-GB" sz="2000" b="1" dirty="0" err="1">
                <a:cs typeface="Segoe UI"/>
              </a:rPr>
              <a:t>Fallece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en</a:t>
            </a:r>
            <a:r>
              <a:rPr lang="en-GB" sz="2000" dirty="0">
                <a:cs typeface="Segoe UI"/>
              </a:rPr>
              <a:t> </a:t>
            </a:r>
            <a:r>
              <a:rPr lang="en-GB" sz="2000" i="1" dirty="0">
                <a:cs typeface="Segoe UI"/>
              </a:rPr>
              <a:t>1983</a:t>
            </a:r>
            <a:r>
              <a:rPr lang="en-GB" sz="2000" dirty="0">
                <a:cs typeface="Segoe UI"/>
              </a:rPr>
              <a:t>.</a:t>
            </a:r>
          </a:p>
          <a:p>
            <a:endParaRPr lang="es-ES" sz="2000" b="1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GB" dirty="0">
              <a:cs typeface="Segoe UI"/>
            </a:endParaRPr>
          </a:p>
          <a:p>
            <a:endParaRPr lang="en-GB" dirty="0"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F6467-918F-5B27-CF32-C8361576AF8C}"/>
              </a:ext>
            </a:extLst>
          </p:cNvPr>
          <p:cNvSpPr txBox="1"/>
          <p:nvPr/>
        </p:nvSpPr>
        <p:spPr>
          <a:xfrm>
            <a:off x="287420" y="4478421"/>
            <a:ext cx="12245473" cy="3760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C8C6E9"/>
                </a:highlight>
                <a:latin typeface="Rockwell"/>
              </a:rPr>
              <a:t>1.3.2 ADULTEZ                                                                      </a:t>
            </a:r>
            <a:r>
              <a:rPr lang="en-US" dirty="0">
                <a:solidFill>
                  <a:schemeClr val="tx2"/>
                </a:solidFill>
                <a:highlight>
                  <a:srgbClr val="C8C6E9"/>
                </a:highlight>
                <a:ea typeface="+mn-lt"/>
                <a:cs typeface="+mn-lt"/>
              </a:rPr>
              <a:t>                                                                                             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6A0EA3-D797-0A94-0E55-A2EF19F98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8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1EF0CF-8AAA-82AE-C0F5-65ED9006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66" y="-3443368"/>
            <a:ext cx="13234791" cy="8713209"/>
          </a:xfrm>
        </p:spPr>
        <p:txBody>
          <a:bodyPr anchor="ctr">
            <a:normAutofit/>
          </a:bodyPr>
          <a:lstStyle/>
          <a:p>
            <a:r>
              <a:rPr lang="es-ES" sz="1700" dirty="0">
                <a:solidFill>
                  <a:srgbClr val="FFFFFF"/>
                </a:solidFill>
                <a:highlight>
                  <a:srgbClr val="C8C6E9"/>
                </a:highlight>
              </a:rPr>
              <a:t>1.4. CONCLUSION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en-GB" sz="1700" dirty="0">
              <a:solidFill>
                <a:srgbClr val="FFFFFF"/>
              </a:solidFill>
              <a:highlight>
                <a:srgbClr val="F5F5F5"/>
              </a:highlight>
              <a:cs typeface="Segoe UI"/>
            </a:endParaRPr>
          </a:p>
        </p:txBody>
      </p: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09947B-A06C-D4C3-D08F-D14BC5D6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0919" y="726538"/>
            <a:ext cx="477792" cy="50170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981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26E4-C767-567B-83EF-EA202D55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2.FILMOGRAFÍA</a:t>
            </a:r>
          </a:p>
        </p:txBody>
      </p:sp>
      <p:pic>
        <p:nvPicPr>
          <p:cNvPr id="5" name="Content Placeholder 4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1B57DB3A-B488-D969-BE7B-CDB572AD9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4969" y="1951037"/>
            <a:ext cx="6107906" cy="44934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E2079-B344-0049-FEF0-32A217A977CC}"/>
              </a:ext>
            </a:extLst>
          </p:cNvPr>
          <p:cNvSpPr txBox="1"/>
          <p:nvPr/>
        </p:nvSpPr>
        <p:spPr>
          <a:xfrm>
            <a:off x="271463" y="1450182"/>
            <a:ext cx="12375355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700" dirty="0">
                <a:solidFill>
                  <a:srgbClr val="FFFFFF"/>
                </a:solidFill>
                <a:highlight>
                  <a:srgbClr val="C8C6E9"/>
                </a:highlight>
                <a:latin typeface="Rockwell"/>
              </a:rPr>
              <a:t>2.1. Comienzos y surrealismo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163C-BF88-B021-5FD0-5BA098EC9242}"/>
              </a:ext>
            </a:extLst>
          </p:cNvPr>
          <p:cNvSpPr txBox="1"/>
          <p:nvPr/>
        </p:nvSpPr>
        <p:spPr>
          <a:xfrm>
            <a:off x="729854" y="2105026"/>
            <a:ext cx="67377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/>
              <a:t>-</a:t>
            </a:r>
            <a:r>
              <a:rPr lang="es-ES" sz="2000" dirty="0">
                <a:ea typeface="+mn-lt"/>
                <a:cs typeface="+mn-lt"/>
              </a:rPr>
              <a:t> Un perro andaluz (1929)</a:t>
            </a:r>
            <a:endParaRPr lang="en-GB">
              <a:cs typeface="Segoe UI"/>
            </a:endParaRPr>
          </a:p>
          <a:p>
            <a:r>
              <a:rPr lang="es-ES" sz="2000" dirty="0">
                <a:ea typeface="+mn-lt"/>
                <a:cs typeface="+mn-lt"/>
              </a:rPr>
              <a:t>- La edad de oro (1930)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9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6249-3E30-C15C-9153-42F11CFD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tone building with a door&#10;&#10;Description automatically generated">
            <a:extLst>
              <a:ext uri="{FF2B5EF4-FFF2-40B4-BE49-F238E27FC236}">
                <a16:creationId xmlns:a16="http://schemas.microsoft.com/office/drawing/2014/main" id="{815725B8-7BBA-73E7-E1B1-087244365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3" y="2489200"/>
            <a:ext cx="6673453" cy="37564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5D364-EB10-7AF0-13DE-EA17AAB5C5C5}"/>
              </a:ext>
            </a:extLst>
          </p:cNvPr>
          <p:cNvSpPr txBox="1"/>
          <p:nvPr/>
        </p:nvSpPr>
        <p:spPr>
          <a:xfrm>
            <a:off x="342900" y="813197"/>
            <a:ext cx="11970542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700" dirty="0">
                <a:solidFill>
                  <a:srgbClr val="FFFFFF"/>
                </a:solidFill>
                <a:highlight>
                  <a:srgbClr val="C8C6E9"/>
                </a:highlight>
                <a:latin typeface="Rockwell"/>
              </a:rPr>
              <a:t>2.2. Periodo de guerras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AD531-44C3-CBCE-59E1-27A82DD288AF}"/>
              </a:ext>
            </a:extLst>
          </p:cNvPr>
          <p:cNvSpPr txBox="1"/>
          <p:nvPr/>
        </p:nvSpPr>
        <p:spPr>
          <a:xfrm>
            <a:off x="521494" y="2045494"/>
            <a:ext cx="6946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</a:rPr>
              <a:t>-</a:t>
            </a:r>
            <a:r>
              <a:rPr lang="es-ES" sz="2000" dirty="0">
                <a:solidFill>
                  <a:srgbClr val="000000"/>
                </a:solidFill>
                <a:ea typeface="+mn-lt"/>
                <a:cs typeface="+mn-lt"/>
              </a:rPr>
              <a:t> Las Hurdes, tierra sin pan (1933)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5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BFE7-0FB8-91BA-B246-BFF888AA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42A2BBA8-9DEB-8F00-CC27-02CF55BFE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281" y="2312988"/>
            <a:ext cx="6096000" cy="35433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FCFE7-61A3-9F9F-97A0-44CF3D4BDC40}"/>
              </a:ext>
            </a:extLst>
          </p:cNvPr>
          <p:cNvSpPr txBox="1"/>
          <p:nvPr/>
        </p:nvSpPr>
        <p:spPr>
          <a:xfrm>
            <a:off x="557212" y="509588"/>
            <a:ext cx="11899105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700" dirty="0">
                <a:solidFill>
                  <a:srgbClr val="FFFFFF"/>
                </a:solidFill>
                <a:highlight>
                  <a:srgbClr val="C8C6E9"/>
                </a:highlight>
                <a:latin typeface="Rockwell"/>
              </a:rPr>
              <a:t>2.3. Etapa Mexicana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C81B2-49D3-074A-389D-F07BF1C90C75}"/>
              </a:ext>
            </a:extLst>
          </p:cNvPr>
          <p:cNvSpPr txBox="1"/>
          <p:nvPr/>
        </p:nvSpPr>
        <p:spPr>
          <a:xfrm>
            <a:off x="700088" y="860822"/>
            <a:ext cx="4368403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000" dirty="0">
              <a:cs typeface="Segoe UI"/>
            </a:endParaRPr>
          </a:p>
          <a:p>
            <a:r>
              <a:rPr lang="es-ES" sz="2000" dirty="0">
                <a:ea typeface="+mn-lt"/>
                <a:cs typeface="+mn-lt"/>
              </a:rPr>
              <a:t>- Gran Casino (1947)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El gran Calavera (1949)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Los olvidados (1950)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Susana (1951)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La hija del engaño (1951)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Una mujer sin amor (1952)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Subida al cielo (1952)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El bruto (1953)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Él (1953).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La ilusión viaja en tranvía (1954)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Abismos de pasión (1954)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Robinson Crusoe (1954)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Ensayo de un crimen (1955)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El río y la muerte (1955)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Así es la aurora (1956)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La muerte en el jardín (1956)</a:t>
            </a:r>
            <a:endParaRPr lang="es-ES" dirty="0"/>
          </a:p>
          <a:p>
            <a:r>
              <a:rPr lang="es-ES" sz="2000" dirty="0">
                <a:ea typeface="+mn-lt"/>
                <a:cs typeface="+mn-lt"/>
              </a:rPr>
              <a:t>- Nazarín (1959)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8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28B9D468B1B64AA0D0922DF3165237" ma:contentTypeVersion="9" ma:contentTypeDescription="Crear nuevo documento." ma:contentTypeScope="" ma:versionID="80120e9e6ae97ebf7b2a6df675ca71ea">
  <xsd:schema xmlns:xsd="http://www.w3.org/2001/XMLSchema" xmlns:xs="http://www.w3.org/2001/XMLSchema" xmlns:p="http://schemas.microsoft.com/office/2006/metadata/properties" xmlns:ns2="665fe0c2-f9f0-45a0-8d2c-c560833911d3" xmlns:ns3="84e78ef4-3186-4ead-ae9c-eb12ebbbad64" targetNamespace="http://schemas.microsoft.com/office/2006/metadata/properties" ma:root="true" ma:fieldsID="7372ed8d1cf1a0922cadc9d3e228a584" ns2:_="" ns3:_="">
    <xsd:import namespace="665fe0c2-f9f0-45a0-8d2c-c560833911d3"/>
    <xsd:import namespace="84e78ef4-3186-4ead-ae9c-eb12ebbba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fe0c2-f9f0-45a0-8d2c-c56083391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78ef4-3186-4ead-ae9c-eb12ebbbad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CE821-026E-46B9-8E78-FF33D5FE63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98A2A-46D3-4AFE-A5FC-9C517CE6DA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E0DBEB-ECFB-47FB-99B6-44589FFA9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fe0c2-f9f0-45a0-8d2c-c560833911d3"/>
    <ds:schemaRef ds:uri="84e78ef4-3186-4ead-ae9c-eb12ebbba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ExploreVTI</vt:lpstr>
      <vt:lpstr>LUIS BUÑUEL</vt:lpstr>
      <vt:lpstr>1.BIOGRAFIA</vt:lpstr>
      <vt:lpstr>1.2. JUVENTUD                                                                                                                                                                           </vt:lpstr>
      <vt:lpstr>Presentación de PowerPoint</vt:lpstr>
      <vt:lpstr>Presentación de PowerPoint</vt:lpstr>
      <vt:lpstr>1.4. CONCLUSION                                                                                                                                                                         </vt:lpstr>
      <vt:lpstr>2.FILMOGRAFÍA</vt:lpstr>
      <vt:lpstr>Presentación de PowerPoint</vt:lpstr>
      <vt:lpstr>Presentación de PowerPoint</vt:lpstr>
      <vt:lpstr>Presentación de PowerPoint</vt:lpstr>
      <vt:lpstr>2.5. CONCLUSION                                                                                                                                                                              </vt:lpstr>
      <vt:lpstr>3.ESTILO</vt:lpstr>
      <vt:lpstr>Presentación de PowerPoint</vt:lpstr>
      <vt:lpstr>Presentación de PowerPoint</vt:lpstr>
      <vt:lpstr>Presentación de PowerPoint</vt:lpstr>
      <vt:lpstr>Presentación de PowerPoint</vt:lpstr>
      <vt:lpstr>3.6. ESTILO.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</vt:lpstr>
      <vt:lpstr>3.7. ESTILO.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vt:lpstr>
      <vt:lpstr>3.8. ESTILO.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​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821</cp:revision>
  <dcterms:created xsi:type="dcterms:W3CDTF">2024-02-15T11:07:22Z</dcterms:created>
  <dcterms:modified xsi:type="dcterms:W3CDTF">2024-03-21T10:57:06Z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0x010100F828B9D468B1B64AA0D0922DF3165237</vt:lpwstr>
  </property>
</Properties>
</file>