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Abril Fatface" panose="020B0604020202020204" charset="0"/>
      <p:regular r:id="rId25"/>
    </p:embeddedFont>
    <p:embeddedFont>
      <p:font typeface="AC Compacta" panose="020B0604020202020204" charset="0"/>
      <p:regular r:id="rId26"/>
    </p:embeddedFont>
    <p:embeddedFont>
      <p:font typeface="Arimo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ns" panose="020B0606030504020204" pitchFamily="34" charset="0"/>
      <p:regular r:id="rId32"/>
    </p:embeddedFont>
    <p:embeddedFont>
      <p:font typeface="Open Sans Italics" panose="020B0604020202020204" charset="0"/>
      <p:regular r:id="rId33"/>
    </p:embeddedFont>
    <p:embeddedFont>
      <p:font typeface="TT Mussels" panose="020B0604020202020204" charset="0"/>
      <p:regular r:id="rId34"/>
    </p:embeddedFont>
    <p:embeddedFont>
      <p:font typeface="TT Mussels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Álex de la Iglesia y su estilo propio inspira a nuevas generaciones y les ayuda a salirse de lo convencional. Esto es gracias a su capacidad de generar/”copiar” ideas. Dice que si no hubiese podido dibujar, sus películas hubieran sido muy diferentes o incluso ni existirían, lo cual hace que este artista sea tan especial a la hora de rodar.</a:t>
            </a:r>
          </a:p>
          <a:p>
            <a:r>
              <a:rPr lang="en-US"/>
              <a:t>Lleva sus historias y rodajes al límite. Transforma lo que ocurre en su vida en algo exagerado y grotesco que acaba deformando en sus películas, no recrea la realidad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fusiona thriller, comedia y horror con imágenes visuales llamativas. Sus películas critican la sociedad con humor negro, personajes excéntricos y situaciones surrealistas, creando un estilo cinematográfico único.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Alex de la Iglesia, cineasta español, se destaca por sus películas con humor negro y sátira social. Su narrativa es oscura, intrincada y llena de elementos grotescos, creando mundos cinematográficos únicos. Destacan obras como "El día de la bestia" y "Balada triste de trompeta".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Las películas de Álex de la Iglesia a menudo incluyen elementos de humor negro, combinando situaciones cómicas con elementos oscuros o satíricos. Su estilo distintivo ha sido apreciado por algunos espectadores, pero puede no ser del gusto de todos debido a su naturaleza provocativa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Algunas de sus películas notables que incorporan humor negro incluyen "El día de la bestia" (1995), donde un sacerdote intenta detener al Anticristo con métodos poco convencionales, y "Balada triste de trompeta" (2010), que mezcla la comedia con la tragedia en el contexto de un circo durante la Guerra Civil Española.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 spd="slow" advTm="19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 spd="slow" advTm="19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 spd="slow" advTm="19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 spd="slow" advTm="19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 spd="slow" advTm="19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 spd="slow" advTm="19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 spd="slow" advTm="19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 spd="slow" advTm="19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 spd="slow" advTm="19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 spd="slow" advTm="19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 spd="slow" advTm="19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9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tLr45Ev8WI?si=Y6CTkdsBmkRzjUt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08000">
            <a:off x="-864949" y="-5043157"/>
            <a:ext cx="20017898" cy="20373314"/>
          </a:xfrm>
          <a:custGeom>
            <a:avLst/>
            <a:gdLst/>
            <a:ahLst/>
            <a:cxnLst/>
            <a:rect l="l" t="t" r="r" b="b"/>
            <a:pathLst>
              <a:path w="20017898" h="20373314">
                <a:moveTo>
                  <a:pt x="0" y="13331378"/>
                </a:moveTo>
                <a:lnTo>
                  <a:pt x="12518998" y="0"/>
                </a:lnTo>
                <a:lnTo>
                  <a:pt x="20017898" y="7041936"/>
                </a:lnTo>
                <a:lnTo>
                  <a:pt x="7498900" y="20373314"/>
                </a:lnTo>
                <a:lnTo>
                  <a:pt x="0" y="13331378"/>
                </a:lnTo>
                <a:close/>
              </a:path>
            </a:pathLst>
          </a:custGeom>
          <a:blipFill>
            <a:blip r:embed="rId2"/>
            <a:stretch>
              <a:fillRect l="-272151" t="-176751" b="-2720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12039" y="7265998"/>
            <a:ext cx="3806183" cy="1345309"/>
          </a:xfrm>
          <a:custGeom>
            <a:avLst/>
            <a:gdLst/>
            <a:ahLst/>
            <a:cxnLst/>
            <a:rect l="l" t="t" r="r" b="b"/>
            <a:pathLst>
              <a:path w="3806183" h="1345309">
                <a:moveTo>
                  <a:pt x="0" y="0"/>
                </a:moveTo>
                <a:lnTo>
                  <a:pt x="3806184" y="0"/>
                </a:lnTo>
                <a:lnTo>
                  <a:pt x="3806184" y="1345309"/>
                </a:lnTo>
                <a:lnTo>
                  <a:pt x="0" y="1345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6634178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7721" y="8707645"/>
            <a:ext cx="3806183" cy="1345309"/>
          </a:xfrm>
          <a:custGeom>
            <a:avLst/>
            <a:gdLst/>
            <a:ahLst/>
            <a:cxnLst/>
            <a:rect l="l" t="t" r="r" b="b"/>
            <a:pathLst>
              <a:path w="3806183" h="1345309">
                <a:moveTo>
                  <a:pt x="0" y="0"/>
                </a:moveTo>
                <a:lnTo>
                  <a:pt x="3806183" y="0"/>
                </a:lnTo>
                <a:lnTo>
                  <a:pt x="3806183" y="1345310"/>
                </a:lnTo>
                <a:lnTo>
                  <a:pt x="0" y="1345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104631" y="1812509"/>
            <a:ext cx="6074570" cy="1766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906"/>
              </a:lnSpc>
            </a:pPr>
            <a:r>
              <a:rPr lang="en-US" sz="14028" spc="-294">
                <a:solidFill>
                  <a:srgbClr val="D40C0C"/>
                </a:solidFill>
                <a:latin typeface="AC Compacta Bold"/>
              </a:rPr>
              <a:t>ALEX DE LA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815431" y="3352440"/>
            <a:ext cx="6496106" cy="2000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666"/>
              </a:lnSpc>
            </a:pPr>
            <a:r>
              <a:rPr lang="en-US" sz="15941" spc="-334">
                <a:solidFill>
                  <a:srgbClr val="D40C0C"/>
                </a:solidFill>
                <a:latin typeface="AC Compacta Bold"/>
              </a:rPr>
              <a:t>IGLESIA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327599" y="5175013"/>
            <a:ext cx="5584399" cy="350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50"/>
              </a:lnSpc>
              <a:spcBef>
                <a:spcPct val="0"/>
              </a:spcBef>
            </a:pPr>
            <a:r>
              <a:rPr lang="en-US" sz="2292" spc="22">
                <a:solidFill>
                  <a:srgbClr val="000000">
                    <a:alpha val="81961"/>
                  </a:srgbClr>
                </a:solidFill>
                <a:latin typeface="TT Mussels"/>
              </a:rPr>
              <a:t>TECNOLOGIAS DE LA IMAGEN II</a:t>
            </a:r>
          </a:p>
        </p:txBody>
      </p:sp>
    </p:spTree>
  </p:cSld>
  <p:clrMapOvr>
    <a:masterClrMapping/>
  </p:clrMapOvr>
  <p:transition spd="slow" advTm="19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5300" y="-228600"/>
            <a:ext cx="19168237" cy="5372100"/>
            <a:chOff x="0" y="0"/>
            <a:chExt cx="5048424" cy="141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48424" cy="1414874"/>
            </a:xfrm>
            <a:custGeom>
              <a:avLst/>
              <a:gdLst/>
              <a:ahLst/>
              <a:cxnLst/>
              <a:rect l="l" t="t" r="r" b="b"/>
              <a:pathLst>
                <a:path w="5048424" h="1414874">
                  <a:moveTo>
                    <a:pt x="0" y="0"/>
                  </a:moveTo>
                  <a:lnTo>
                    <a:pt x="5048424" y="0"/>
                  </a:lnTo>
                  <a:lnTo>
                    <a:pt x="5048424" y="1414874"/>
                  </a:lnTo>
                  <a:lnTo>
                    <a:pt x="0" y="1414874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48424" cy="1462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90813" y="516346"/>
            <a:ext cx="6477383" cy="9254308"/>
          </a:xfrm>
          <a:custGeom>
            <a:avLst/>
            <a:gdLst/>
            <a:ahLst/>
            <a:cxnLst/>
            <a:rect l="l" t="t" r="r" b="b"/>
            <a:pathLst>
              <a:path w="6477383" h="9254308">
                <a:moveTo>
                  <a:pt x="0" y="0"/>
                </a:moveTo>
                <a:lnTo>
                  <a:pt x="6477383" y="0"/>
                </a:lnTo>
                <a:lnTo>
                  <a:pt x="6477383" y="9254308"/>
                </a:lnTo>
                <a:lnTo>
                  <a:pt x="0" y="92543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87271" y="2743882"/>
            <a:ext cx="3785768" cy="5945435"/>
          </a:xfrm>
          <a:custGeom>
            <a:avLst/>
            <a:gdLst/>
            <a:ahLst/>
            <a:cxnLst/>
            <a:rect l="l" t="t" r="r" b="b"/>
            <a:pathLst>
              <a:path w="3785768" h="5945435">
                <a:moveTo>
                  <a:pt x="0" y="0"/>
                </a:moveTo>
                <a:lnTo>
                  <a:pt x="3785769" y="0"/>
                </a:lnTo>
                <a:lnTo>
                  <a:pt x="3785769" y="5945435"/>
                </a:lnTo>
                <a:lnTo>
                  <a:pt x="0" y="5945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92115" y="463573"/>
            <a:ext cx="6621747" cy="9359854"/>
          </a:xfrm>
          <a:custGeom>
            <a:avLst/>
            <a:gdLst/>
            <a:ahLst/>
            <a:cxnLst/>
            <a:rect l="l" t="t" r="r" b="b"/>
            <a:pathLst>
              <a:path w="6621747" h="9359854">
                <a:moveTo>
                  <a:pt x="0" y="0"/>
                </a:moveTo>
                <a:lnTo>
                  <a:pt x="6621747" y="0"/>
                </a:lnTo>
                <a:lnTo>
                  <a:pt x="6621747" y="9359854"/>
                </a:lnTo>
                <a:lnTo>
                  <a:pt x="0" y="9359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 advTm="19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54" t="-38888" r="-781" b="-4268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33400" y="-319097"/>
            <a:ext cx="19145250" cy="3805788"/>
            <a:chOff x="0" y="0"/>
            <a:chExt cx="5042370" cy="10023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42371" cy="1002348"/>
            </a:xfrm>
            <a:custGeom>
              <a:avLst/>
              <a:gdLst/>
              <a:ahLst/>
              <a:cxnLst/>
              <a:rect l="l" t="t" r="r" b="b"/>
              <a:pathLst>
                <a:path w="5042371" h="1002348">
                  <a:moveTo>
                    <a:pt x="0" y="0"/>
                  </a:moveTo>
                  <a:lnTo>
                    <a:pt x="5042371" y="0"/>
                  </a:lnTo>
                  <a:lnTo>
                    <a:pt x="5042371" y="1002348"/>
                  </a:lnTo>
                  <a:lnTo>
                    <a:pt x="0" y="1002348"/>
                  </a:lnTo>
                  <a:close/>
                </a:path>
              </a:pathLst>
            </a:custGeom>
            <a:solidFill>
              <a:srgbClr val="D8D8D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5042370" cy="1059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24147" y="614879"/>
            <a:ext cx="6328186" cy="9051041"/>
          </a:xfrm>
          <a:custGeom>
            <a:avLst/>
            <a:gdLst/>
            <a:ahLst/>
            <a:cxnLst/>
            <a:rect l="l" t="t" r="r" b="b"/>
            <a:pathLst>
              <a:path w="6328186" h="9051041">
                <a:moveTo>
                  <a:pt x="0" y="0"/>
                </a:moveTo>
                <a:lnTo>
                  <a:pt x="6328186" y="0"/>
                </a:lnTo>
                <a:lnTo>
                  <a:pt x="6328186" y="9051041"/>
                </a:lnTo>
                <a:lnTo>
                  <a:pt x="0" y="905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82466" y="3486692"/>
            <a:ext cx="2653882" cy="6800308"/>
          </a:xfrm>
          <a:custGeom>
            <a:avLst/>
            <a:gdLst/>
            <a:ahLst/>
            <a:cxnLst/>
            <a:rect l="l" t="t" r="r" b="b"/>
            <a:pathLst>
              <a:path w="2653882" h="6800308">
                <a:moveTo>
                  <a:pt x="0" y="0"/>
                </a:moveTo>
                <a:lnTo>
                  <a:pt x="2653882" y="0"/>
                </a:lnTo>
                <a:lnTo>
                  <a:pt x="2653882" y="6800308"/>
                </a:lnTo>
                <a:lnTo>
                  <a:pt x="0" y="68003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004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43800" y="4746535"/>
            <a:ext cx="6956072" cy="4280621"/>
          </a:xfrm>
          <a:custGeom>
            <a:avLst/>
            <a:gdLst/>
            <a:ahLst/>
            <a:cxnLst/>
            <a:rect l="l" t="t" r="r" b="b"/>
            <a:pathLst>
              <a:path w="6956072" h="4280621">
                <a:moveTo>
                  <a:pt x="0" y="0"/>
                </a:moveTo>
                <a:lnTo>
                  <a:pt x="6956072" y="0"/>
                </a:lnTo>
                <a:lnTo>
                  <a:pt x="6956072" y="4280621"/>
                </a:lnTo>
                <a:lnTo>
                  <a:pt x="0" y="4280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145" b="-18145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543800" y="1005404"/>
            <a:ext cx="9505950" cy="180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294"/>
              </a:lnSpc>
              <a:spcBef>
                <a:spcPct val="0"/>
              </a:spcBef>
            </a:pPr>
            <a:r>
              <a:rPr lang="en-US" sz="14450" spc="-303">
                <a:solidFill>
                  <a:srgbClr val="D40C0C"/>
                </a:solidFill>
                <a:latin typeface="AC Compacta Bold"/>
              </a:rPr>
              <a:t>OTROS PROYECTOS</a:t>
            </a:r>
          </a:p>
        </p:txBody>
      </p:sp>
    </p:spTree>
  </p:cSld>
  <p:clrMapOvr>
    <a:masterClrMapping/>
  </p:clrMapOvr>
  <p:transition spd="slow" advTm="19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56041" y="-278896"/>
            <a:ext cx="7887783" cy="10843308"/>
            <a:chOff x="0" y="0"/>
            <a:chExt cx="10517044" cy="1445774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653" b="653"/>
            <a:stretch>
              <a:fillRect/>
            </a:stretch>
          </p:blipFill>
          <p:spPr>
            <a:xfrm>
              <a:off x="0" y="0"/>
              <a:ext cx="10517044" cy="14457744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8700" y="2667190"/>
            <a:ext cx="8259953" cy="7619810"/>
            <a:chOff x="0" y="0"/>
            <a:chExt cx="11013271" cy="1015974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9249" b="19249"/>
            <a:stretch>
              <a:fillRect/>
            </a:stretch>
          </p:blipFill>
          <p:spPr>
            <a:xfrm>
              <a:off x="0" y="0"/>
              <a:ext cx="11013271" cy="10159747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762000" y="610787"/>
            <a:ext cx="8382000" cy="2956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54"/>
              </a:lnSpc>
              <a:spcBef>
                <a:spcPct val="0"/>
              </a:spcBef>
            </a:pPr>
            <a:r>
              <a:rPr lang="en-US" sz="12233" spc="-256">
                <a:solidFill>
                  <a:srgbClr val="D40C0C"/>
                </a:solidFill>
                <a:latin typeface="AC Compacta Bold"/>
              </a:rPr>
              <a:t>CARACTERISTICAS DE ESTILO</a:t>
            </a:r>
          </a:p>
        </p:txBody>
      </p:sp>
    </p:spTree>
  </p:cSld>
  <p:clrMapOvr>
    <a:masterClrMapping/>
  </p:clrMapOvr>
  <p:transition spd="slow" advTm="19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419225"/>
            <a:ext cx="7276518" cy="180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294"/>
              </a:lnSpc>
              <a:spcBef>
                <a:spcPct val="0"/>
              </a:spcBef>
            </a:pPr>
            <a:r>
              <a:rPr lang="en-US" sz="14450" spc="-303">
                <a:solidFill>
                  <a:srgbClr val="D40C0C"/>
                </a:solidFill>
                <a:latin typeface="AC Compacta Bold"/>
              </a:rPr>
              <a:t>ESTILO GENERO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4086769"/>
            <a:ext cx="18288000" cy="5171531"/>
            <a:chOff x="0" y="0"/>
            <a:chExt cx="24384000" cy="689537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9279" b="9279"/>
            <a:stretch>
              <a:fillRect/>
            </a:stretch>
          </p:blipFill>
          <p:spPr>
            <a:xfrm>
              <a:off x="0" y="0"/>
              <a:ext cx="24384000" cy="689537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19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l="-1354" t="-38888" r="-781" b="-4268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4376" y="0"/>
            <a:ext cx="15759187" cy="14303396"/>
            <a:chOff x="0" y="0"/>
            <a:chExt cx="21012250" cy="1907119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8683" r="8683"/>
            <a:stretch>
              <a:fillRect/>
            </a:stretch>
          </p:blipFill>
          <p:spPr>
            <a:xfrm>
              <a:off x="0" y="0"/>
              <a:ext cx="21012250" cy="19071195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 rot="-5400000">
            <a:off x="-1789190" y="1420610"/>
            <a:ext cx="7276518" cy="180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294"/>
              </a:lnSpc>
              <a:spcBef>
                <a:spcPct val="0"/>
              </a:spcBef>
            </a:pPr>
            <a:r>
              <a:rPr lang="en-US" sz="14450" spc="-303">
                <a:solidFill>
                  <a:srgbClr val="D40C0C"/>
                </a:solidFill>
                <a:latin typeface="AC Compacta"/>
              </a:rPr>
              <a:t>NARRATIVA</a:t>
            </a:r>
          </a:p>
        </p:txBody>
      </p:sp>
    </p:spTree>
  </p:cSld>
  <p:clrMapOvr>
    <a:masterClrMapping/>
  </p:clrMapOvr>
  <p:transition spd="slow" advTm="19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14439" y="1028700"/>
            <a:ext cx="14244861" cy="8229600"/>
            <a:chOff x="0" y="0"/>
            <a:chExt cx="18993148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6344" b="6344"/>
            <a:stretch>
              <a:fillRect/>
            </a:stretch>
          </p:blipFill>
          <p:spPr>
            <a:xfrm>
              <a:off x="0" y="0"/>
              <a:ext cx="18993148" cy="109728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6827972" y="1244727"/>
            <a:ext cx="10431328" cy="68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27"/>
              </a:lnSpc>
              <a:spcBef>
                <a:spcPct val="0"/>
              </a:spcBef>
            </a:pPr>
            <a:r>
              <a:rPr lang="en-US" sz="4019">
                <a:solidFill>
                  <a:srgbClr val="D40C0C"/>
                </a:solidFill>
                <a:latin typeface="TT Mussels Bold"/>
              </a:rPr>
              <a:t>-</a:t>
            </a:r>
          </a:p>
        </p:txBody>
      </p:sp>
      <p:sp>
        <p:nvSpPr>
          <p:cNvPr id="5" name="TextBox 5"/>
          <p:cNvSpPr txBox="1"/>
          <p:nvPr/>
        </p:nvSpPr>
        <p:spPr>
          <a:xfrm rot="-5400000">
            <a:off x="-2901266" y="4238870"/>
            <a:ext cx="9043446" cy="180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94"/>
              </a:lnSpc>
              <a:spcBef>
                <a:spcPct val="0"/>
              </a:spcBef>
            </a:pPr>
            <a:r>
              <a:rPr lang="en-US" sz="14450" spc="-303">
                <a:solidFill>
                  <a:srgbClr val="D40C0C"/>
                </a:solidFill>
                <a:latin typeface="AC Compacta"/>
              </a:rPr>
              <a:t>HUMOR NEGRO</a:t>
            </a:r>
          </a:p>
        </p:txBody>
      </p:sp>
    </p:spTree>
  </p:cSld>
  <p:clrMapOvr>
    <a:masterClrMapping/>
  </p:clrMapOvr>
  <p:transition spd="slow" advTm="19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65685" y="0"/>
            <a:ext cx="7682842" cy="11122591"/>
            <a:chOff x="0" y="0"/>
            <a:chExt cx="10243789" cy="1483012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173" b="1173"/>
            <a:stretch>
              <a:fillRect/>
            </a:stretch>
          </p:blipFill>
          <p:spPr>
            <a:xfrm>
              <a:off x="0" y="0"/>
              <a:ext cx="10243789" cy="14830121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762000" y="2326844"/>
            <a:ext cx="8852855" cy="13124358"/>
          </a:xfrm>
          <a:custGeom>
            <a:avLst/>
            <a:gdLst/>
            <a:ahLst/>
            <a:cxnLst/>
            <a:rect l="l" t="t" r="r" b="b"/>
            <a:pathLst>
              <a:path w="8852855" h="13124358">
                <a:moveTo>
                  <a:pt x="0" y="0"/>
                </a:moveTo>
                <a:lnTo>
                  <a:pt x="8852855" y="0"/>
                </a:lnTo>
                <a:lnTo>
                  <a:pt x="8852855" y="13124358"/>
                </a:lnTo>
                <a:lnTo>
                  <a:pt x="0" y="13124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62000" y="390525"/>
            <a:ext cx="9900940" cy="180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294"/>
              </a:lnSpc>
              <a:spcBef>
                <a:spcPct val="0"/>
              </a:spcBef>
            </a:pPr>
            <a:r>
              <a:rPr lang="en-US" sz="14450" spc="-303">
                <a:solidFill>
                  <a:srgbClr val="D40C0C"/>
                </a:solidFill>
                <a:latin typeface="AC Compacta Bold"/>
              </a:rPr>
              <a:t>HUMOR NEGRO 2.0</a:t>
            </a:r>
          </a:p>
        </p:txBody>
      </p:sp>
    </p:spTree>
  </p:cSld>
  <p:clrMapOvr>
    <a:masterClrMapping/>
  </p:clrMapOvr>
  <p:transition spd="slow" advTm="19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42615" y="5573512"/>
            <a:ext cx="7070232" cy="4713488"/>
          </a:xfrm>
          <a:custGeom>
            <a:avLst/>
            <a:gdLst/>
            <a:ahLst/>
            <a:cxnLst/>
            <a:rect l="l" t="t" r="r" b="b"/>
            <a:pathLst>
              <a:path w="7070232" h="4713488">
                <a:moveTo>
                  <a:pt x="0" y="0"/>
                </a:moveTo>
                <a:lnTo>
                  <a:pt x="7070231" y="0"/>
                </a:lnTo>
                <a:lnTo>
                  <a:pt x="7070231" y="4713488"/>
                </a:lnTo>
                <a:lnTo>
                  <a:pt x="0" y="47134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03144" y="216779"/>
            <a:ext cx="6794535" cy="5106073"/>
          </a:xfrm>
          <a:custGeom>
            <a:avLst/>
            <a:gdLst/>
            <a:ahLst/>
            <a:cxnLst/>
            <a:rect l="l" t="t" r="r" b="b"/>
            <a:pathLst>
              <a:path w="6794535" h="5106073">
                <a:moveTo>
                  <a:pt x="0" y="0"/>
                </a:moveTo>
                <a:lnTo>
                  <a:pt x="6794535" y="0"/>
                </a:lnTo>
                <a:lnTo>
                  <a:pt x="6794535" y="5106073"/>
                </a:lnTo>
                <a:lnTo>
                  <a:pt x="0" y="5106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3277" y="2557967"/>
            <a:ext cx="2243954" cy="3238544"/>
          </a:xfrm>
          <a:custGeom>
            <a:avLst/>
            <a:gdLst/>
            <a:ahLst/>
            <a:cxnLst/>
            <a:rect l="l" t="t" r="r" b="b"/>
            <a:pathLst>
              <a:path w="2243954" h="3238544">
                <a:moveTo>
                  <a:pt x="0" y="0"/>
                </a:moveTo>
                <a:lnTo>
                  <a:pt x="2243954" y="0"/>
                </a:lnTo>
                <a:lnTo>
                  <a:pt x="2243954" y="3238545"/>
                </a:lnTo>
                <a:lnTo>
                  <a:pt x="0" y="32385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10644" y="5573512"/>
            <a:ext cx="8193584" cy="4608891"/>
          </a:xfrm>
          <a:custGeom>
            <a:avLst/>
            <a:gdLst/>
            <a:ahLst/>
            <a:cxnLst/>
            <a:rect l="l" t="t" r="r" b="b"/>
            <a:pathLst>
              <a:path w="8193584" h="4608891">
                <a:moveTo>
                  <a:pt x="0" y="0"/>
                </a:moveTo>
                <a:lnTo>
                  <a:pt x="8193585" y="0"/>
                </a:lnTo>
                <a:lnTo>
                  <a:pt x="8193585" y="4608891"/>
                </a:lnTo>
                <a:lnTo>
                  <a:pt x="0" y="46088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85923" y="2963370"/>
            <a:ext cx="6099301" cy="5220284"/>
          </a:xfrm>
          <a:custGeom>
            <a:avLst/>
            <a:gdLst/>
            <a:ahLst/>
            <a:cxnLst/>
            <a:rect l="l" t="t" r="r" b="b"/>
            <a:pathLst>
              <a:path w="6099301" h="5220284">
                <a:moveTo>
                  <a:pt x="0" y="0"/>
                </a:moveTo>
                <a:lnTo>
                  <a:pt x="6099302" y="0"/>
                </a:lnTo>
                <a:lnTo>
                  <a:pt x="6099302" y="5220284"/>
                </a:lnTo>
                <a:lnTo>
                  <a:pt x="0" y="5220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2050" y="390525"/>
            <a:ext cx="7276518" cy="180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294"/>
              </a:lnSpc>
              <a:spcBef>
                <a:spcPct val="0"/>
              </a:spcBef>
            </a:pPr>
            <a:r>
              <a:rPr lang="en-US" sz="14450" spc="-303">
                <a:solidFill>
                  <a:srgbClr val="D40C0C"/>
                </a:solidFill>
                <a:latin typeface="AC Compacta Bold"/>
              </a:rPr>
              <a:t>INFLUENCIA</a:t>
            </a:r>
          </a:p>
        </p:txBody>
      </p:sp>
    </p:spTree>
  </p:cSld>
  <p:clrMapOvr>
    <a:masterClrMapping/>
  </p:clrMapOvr>
  <p:transition spd="slow" advTm="19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4" t="-38888" r="-781" b="-426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07752" y="1028700"/>
            <a:ext cx="8170698" cy="4596018"/>
          </a:xfrm>
          <a:custGeom>
            <a:avLst/>
            <a:gdLst/>
            <a:ahLst/>
            <a:cxnLst/>
            <a:rect l="l" t="t" r="r" b="b"/>
            <a:pathLst>
              <a:path w="8170698" h="4596018">
                <a:moveTo>
                  <a:pt x="0" y="0"/>
                </a:moveTo>
                <a:lnTo>
                  <a:pt x="8170698" y="0"/>
                </a:lnTo>
                <a:lnTo>
                  <a:pt x="8170698" y="4596018"/>
                </a:lnTo>
                <a:lnTo>
                  <a:pt x="0" y="4596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1041" y="5466350"/>
            <a:ext cx="7861307" cy="4421985"/>
          </a:xfrm>
          <a:custGeom>
            <a:avLst/>
            <a:gdLst/>
            <a:ahLst/>
            <a:cxnLst/>
            <a:rect l="l" t="t" r="r" b="b"/>
            <a:pathLst>
              <a:path w="7861307" h="4421985">
                <a:moveTo>
                  <a:pt x="0" y="0"/>
                </a:moveTo>
                <a:lnTo>
                  <a:pt x="7861308" y="0"/>
                </a:lnTo>
                <a:lnTo>
                  <a:pt x="7861308" y="4421986"/>
                </a:lnTo>
                <a:lnTo>
                  <a:pt x="0" y="44219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83979" y="2945227"/>
            <a:ext cx="4913160" cy="5211330"/>
          </a:xfrm>
          <a:custGeom>
            <a:avLst/>
            <a:gdLst/>
            <a:ahLst/>
            <a:cxnLst/>
            <a:rect l="l" t="t" r="r" b="b"/>
            <a:pathLst>
              <a:path w="4913160" h="5211330">
                <a:moveTo>
                  <a:pt x="0" y="0"/>
                </a:moveTo>
                <a:lnTo>
                  <a:pt x="4913160" y="0"/>
                </a:lnTo>
                <a:lnTo>
                  <a:pt x="4913160" y="5211331"/>
                </a:lnTo>
                <a:lnTo>
                  <a:pt x="0" y="52113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9983" b="-75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77204" y="5787990"/>
            <a:ext cx="5682096" cy="4260885"/>
          </a:xfrm>
          <a:custGeom>
            <a:avLst/>
            <a:gdLst/>
            <a:ahLst/>
            <a:cxnLst/>
            <a:rect l="l" t="t" r="r" b="b"/>
            <a:pathLst>
              <a:path w="5682096" h="4260885">
                <a:moveTo>
                  <a:pt x="0" y="0"/>
                </a:moveTo>
                <a:lnTo>
                  <a:pt x="5682096" y="0"/>
                </a:lnTo>
                <a:lnTo>
                  <a:pt x="5682096" y="4260885"/>
                </a:lnTo>
                <a:lnTo>
                  <a:pt x="0" y="42608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1041" y="761402"/>
            <a:ext cx="6192937" cy="4053559"/>
          </a:xfrm>
          <a:custGeom>
            <a:avLst/>
            <a:gdLst/>
            <a:ahLst/>
            <a:cxnLst/>
            <a:rect l="l" t="t" r="r" b="b"/>
            <a:pathLst>
              <a:path w="6192937" h="4053559">
                <a:moveTo>
                  <a:pt x="0" y="0"/>
                </a:moveTo>
                <a:lnTo>
                  <a:pt x="6192938" y="0"/>
                </a:lnTo>
                <a:lnTo>
                  <a:pt x="6192938" y="4053559"/>
                </a:lnTo>
                <a:lnTo>
                  <a:pt x="0" y="40535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567908" y="-266700"/>
            <a:ext cx="9152184" cy="2470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99"/>
              </a:lnSpc>
              <a:spcBef>
                <a:spcPct val="0"/>
              </a:spcBef>
            </a:pPr>
            <a:r>
              <a:rPr lang="en-US" sz="14499">
                <a:solidFill>
                  <a:srgbClr val="D40C0C"/>
                </a:solidFill>
                <a:latin typeface="AC Compacta"/>
              </a:rPr>
              <a:t>CRITICA SOCIAL</a:t>
            </a:r>
          </a:p>
        </p:txBody>
      </p:sp>
    </p:spTree>
  </p:cSld>
  <p:clrMapOvr>
    <a:masterClrMapping/>
  </p:clrMapOvr>
  <p:transition spd="slow" advTm="19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54" t="-38888" r="-781" b="-4268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33400" y="-319097"/>
            <a:ext cx="19145250" cy="3805788"/>
            <a:chOff x="0" y="0"/>
            <a:chExt cx="5042370" cy="10023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42371" cy="1002348"/>
            </a:xfrm>
            <a:custGeom>
              <a:avLst/>
              <a:gdLst/>
              <a:ahLst/>
              <a:cxnLst/>
              <a:rect l="l" t="t" r="r" b="b"/>
              <a:pathLst>
                <a:path w="5042371" h="1002348">
                  <a:moveTo>
                    <a:pt x="0" y="0"/>
                  </a:moveTo>
                  <a:lnTo>
                    <a:pt x="5042371" y="0"/>
                  </a:lnTo>
                  <a:lnTo>
                    <a:pt x="5042371" y="1002348"/>
                  </a:lnTo>
                  <a:lnTo>
                    <a:pt x="0" y="1002348"/>
                  </a:lnTo>
                  <a:close/>
                </a:path>
              </a:pathLst>
            </a:custGeom>
            <a:solidFill>
              <a:srgbClr val="D8D8D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5042370" cy="1059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838368" y="0"/>
            <a:ext cx="6420932" cy="3780579"/>
          </a:xfrm>
          <a:custGeom>
            <a:avLst/>
            <a:gdLst/>
            <a:ahLst/>
            <a:cxnLst/>
            <a:rect l="l" t="t" r="r" b="b"/>
            <a:pathLst>
              <a:path w="6420932" h="3780579">
                <a:moveTo>
                  <a:pt x="0" y="0"/>
                </a:moveTo>
                <a:lnTo>
                  <a:pt x="6420932" y="0"/>
                </a:lnTo>
                <a:lnTo>
                  <a:pt x="6420932" y="3780579"/>
                </a:lnTo>
                <a:lnTo>
                  <a:pt x="0" y="3780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994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7180113"/>
            <a:ext cx="7058498" cy="3529249"/>
          </a:xfrm>
          <a:custGeom>
            <a:avLst/>
            <a:gdLst/>
            <a:ahLst/>
            <a:cxnLst/>
            <a:rect l="l" t="t" r="r" b="b"/>
            <a:pathLst>
              <a:path w="7058498" h="3529249">
                <a:moveTo>
                  <a:pt x="0" y="0"/>
                </a:moveTo>
                <a:lnTo>
                  <a:pt x="7058498" y="0"/>
                </a:lnTo>
                <a:lnTo>
                  <a:pt x="7058498" y="3529249"/>
                </a:lnTo>
                <a:lnTo>
                  <a:pt x="0" y="35292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95026" y="4189696"/>
            <a:ext cx="8549985" cy="5813990"/>
          </a:xfrm>
          <a:custGeom>
            <a:avLst/>
            <a:gdLst/>
            <a:ahLst/>
            <a:cxnLst/>
            <a:rect l="l" t="t" r="r" b="b"/>
            <a:pathLst>
              <a:path w="8549985" h="5813990">
                <a:moveTo>
                  <a:pt x="0" y="0"/>
                </a:moveTo>
                <a:lnTo>
                  <a:pt x="8549985" y="0"/>
                </a:lnTo>
                <a:lnTo>
                  <a:pt x="8549985" y="5813990"/>
                </a:lnTo>
                <a:lnTo>
                  <a:pt x="0" y="5813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00780" y="3486692"/>
            <a:ext cx="8743220" cy="3597471"/>
          </a:xfrm>
          <a:custGeom>
            <a:avLst/>
            <a:gdLst/>
            <a:ahLst/>
            <a:cxnLst/>
            <a:rect l="l" t="t" r="r" b="b"/>
            <a:pathLst>
              <a:path w="8743220" h="3597471">
                <a:moveTo>
                  <a:pt x="0" y="0"/>
                </a:moveTo>
                <a:lnTo>
                  <a:pt x="8743220" y="0"/>
                </a:lnTo>
                <a:lnTo>
                  <a:pt x="8743220" y="3597470"/>
                </a:lnTo>
                <a:lnTo>
                  <a:pt x="0" y="35974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6035" y="71428"/>
            <a:ext cx="9505950" cy="349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294"/>
              </a:lnSpc>
              <a:spcBef>
                <a:spcPct val="0"/>
              </a:spcBef>
            </a:pPr>
            <a:r>
              <a:rPr lang="en-US" sz="14450" spc="-303">
                <a:solidFill>
                  <a:srgbClr val="D40C0C"/>
                </a:solidFill>
                <a:latin typeface="AC Compacta Bold"/>
              </a:rPr>
              <a:t>CARACTERISTICAS DE ESCENA</a:t>
            </a:r>
          </a:p>
        </p:txBody>
      </p:sp>
    </p:spTree>
  </p:cSld>
  <p:clrMapOvr>
    <a:masterClrMapping/>
  </p:clrMapOvr>
  <p:transition spd="slow" advTm="19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354" t="-38888" r="-781" b="-426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50744" y="541021"/>
            <a:ext cx="7081207" cy="5005283"/>
          </a:xfrm>
          <a:custGeom>
            <a:avLst/>
            <a:gdLst/>
            <a:ahLst/>
            <a:cxnLst/>
            <a:rect l="l" t="t" r="r" b="b"/>
            <a:pathLst>
              <a:path w="7081207" h="5005283">
                <a:moveTo>
                  <a:pt x="0" y="0"/>
                </a:moveTo>
                <a:lnTo>
                  <a:pt x="7081207" y="0"/>
                </a:lnTo>
                <a:lnTo>
                  <a:pt x="7081207" y="5005283"/>
                </a:lnTo>
                <a:lnTo>
                  <a:pt x="0" y="50052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62050" y="6014822"/>
            <a:ext cx="4169901" cy="3890638"/>
          </a:xfrm>
          <a:custGeom>
            <a:avLst/>
            <a:gdLst/>
            <a:ahLst/>
            <a:cxnLst/>
            <a:rect l="l" t="t" r="r" b="b"/>
            <a:pathLst>
              <a:path w="4169901" h="3890638">
                <a:moveTo>
                  <a:pt x="0" y="0"/>
                </a:moveTo>
                <a:lnTo>
                  <a:pt x="4169901" y="0"/>
                </a:lnTo>
                <a:lnTo>
                  <a:pt x="4169901" y="3890638"/>
                </a:lnTo>
                <a:lnTo>
                  <a:pt x="0" y="38906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61637" y="5934084"/>
            <a:ext cx="5545217" cy="3971376"/>
          </a:xfrm>
          <a:custGeom>
            <a:avLst/>
            <a:gdLst/>
            <a:ahLst/>
            <a:cxnLst/>
            <a:rect l="l" t="t" r="r" b="b"/>
            <a:pathLst>
              <a:path w="5545217" h="3971376">
                <a:moveTo>
                  <a:pt x="0" y="0"/>
                </a:moveTo>
                <a:lnTo>
                  <a:pt x="5545217" y="0"/>
                </a:lnTo>
                <a:lnTo>
                  <a:pt x="5545217" y="3971376"/>
                </a:lnTo>
                <a:lnTo>
                  <a:pt x="0" y="39713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93325" y="6696992"/>
            <a:ext cx="4139958" cy="3208467"/>
          </a:xfrm>
          <a:custGeom>
            <a:avLst/>
            <a:gdLst/>
            <a:ahLst/>
            <a:cxnLst/>
            <a:rect l="l" t="t" r="r" b="b"/>
            <a:pathLst>
              <a:path w="4139958" h="3208467">
                <a:moveTo>
                  <a:pt x="0" y="0"/>
                </a:moveTo>
                <a:lnTo>
                  <a:pt x="4139958" y="0"/>
                </a:lnTo>
                <a:lnTo>
                  <a:pt x="4139958" y="3208468"/>
                </a:lnTo>
                <a:lnTo>
                  <a:pt x="0" y="32084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6126" t="-119293" r="-73563" b="-1695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234403"/>
            <a:ext cx="6561347" cy="180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294"/>
              </a:lnSpc>
              <a:spcBef>
                <a:spcPct val="0"/>
              </a:spcBef>
            </a:pPr>
            <a:r>
              <a:rPr lang="en-US" sz="14450" spc="-303">
                <a:solidFill>
                  <a:srgbClr val="D40C0C"/>
                </a:solidFill>
                <a:latin typeface="AC Compacta Bold"/>
              </a:rPr>
              <a:t>BIOGRAFIA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39238" y="4652342"/>
            <a:ext cx="9525" cy="88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935303" y="3646911"/>
            <a:ext cx="8387800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</a:rPr>
              <a:t>Aspectos clave de su vida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</a:rPr>
              <a:t>Sus inicios en el sector audiovisual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</a:rPr>
              <a:t>Madrid para Alex De la Iglesia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</a:rPr>
              <a:t>Datos</a:t>
            </a:r>
          </a:p>
        </p:txBody>
      </p:sp>
    </p:spTree>
  </p:cSld>
  <p:clrMapOvr>
    <a:masterClrMapping/>
  </p:clrMapOvr>
  <p:transition spd="slow" advTm="19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34989" y="1028700"/>
            <a:ext cx="5953011" cy="8501930"/>
          </a:xfrm>
          <a:custGeom>
            <a:avLst/>
            <a:gdLst/>
            <a:ahLst/>
            <a:cxnLst/>
            <a:rect l="l" t="t" r="r" b="b"/>
            <a:pathLst>
              <a:path w="5953011" h="8501930">
                <a:moveTo>
                  <a:pt x="0" y="0"/>
                </a:moveTo>
                <a:lnTo>
                  <a:pt x="5953011" y="0"/>
                </a:lnTo>
                <a:lnTo>
                  <a:pt x="5953011" y="8501930"/>
                </a:lnTo>
                <a:lnTo>
                  <a:pt x="0" y="8501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4102" y="6274048"/>
            <a:ext cx="8939898" cy="3722249"/>
          </a:xfrm>
          <a:custGeom>
            <a:avLst/>
            <a:gdLst/>
            <a:ahLst/>
            <a:cxnLst/>
            <a:rect l="l" t="t" r="r" b="b"/>
            <a:pathLst>
              <a:path w="8939898" h="3722249">
                <a:moveTo>
                  <a:pt x="0" y="0"/>
                </a:moveTo>
                <a:lnTo>
                  <a:pt x="8939898" y="0"/>
                </a:lnTo>
                <a:lnTo>
                  <a:pt x="8939898" y="3722249"/>
                </a:lnTo>
                <a:lnTo>
                  <a:pt x="0" y="37222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79545" y="1315032"/>
            <a:ext cx="5528474" cy="3828468"/>
          </a:xfrm>
          <a:custGeom>
            <a:avLst/>
            <a:gdLst/>
            <a:ahLst/>
            <a:cxnLst/>
            <a:rect l="l" t="t" r="r" b="b"/>
            <a:pathLst>
              <a:path w="5528474" h="3828468">
                <a:moveTo>
                  <a:pt x="0" y="0"/>
                </a:moveTo>
                <a:lnTo>
                  <a:pt x="5528474" y="0"/>
                </a:lnTo>
                <a:lnTo>
                  <a:pt x="5528474" y="3828468"/>
                </a:lnTo>
                <a:lnTo>
                  <a:pt x="0" y="3828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4102" y="1785070"/>
            <a:ext cx="5771944" cy="4393733"/>
          </a:xfrm>
          <a:custGeom>
            <a:avLst/>
            <a:gdLst/>
            <a:ahLst/>
            <a:cxnLst/>
            <a:rect l="l" t="t" r="r" b="b"/>
            <a:pathLst>
              <a:path w="5771944" h="4393733">
                <a:moveTo>
                  <a:pt x="0" y="0"/>
                </a:moveTo>
                <a:lnTo>
                  <a:pt x="5771944" y="0"/>
                </a:lnTo>
                <a:lnTo>
                  <a:pt x="5771944" y="4393733"/>
                </a:lnTo>
                <a:lnTo>
                  <a:pt x="0" y="43937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977" r="-49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96850" y="5695684"/>
            <a:ext cx="5550437" cy="4591316"/>
          </a:xfrm>
          <a:custGeom>
            <a:avLst/>
            <a:gdLst/>
            <a:ahLst/>
            <a:cxnLst/>
            <a:rect l="l" t="t" r="r" b="b"/>
            <a:pathLst>
              <a:path w="5550437" h="4591316">
                <a:moveTo>
                  <a:pt x="0" y="0"/>
                </a:moveTo>
                <a:lnTo>
                  <a:pt x="5550437" y="0"/>
                </a:lnTo>
                <a:lnTo>
                  <a:pt x="5550437" y="4591316"/>
                </a:lnTo>
                <a:lnTo>
                  <a:pt x="0" y="45913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4087" t="-440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62000" y="667937"/>
            <a:ext cx="9900940" cy="180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294"/>
              </a:lnSpc>
              <a:spcBef>
                <a:spcPct val="0"/>
              </a:spcBef>
            </a:pPr>
            <a:r>
              <a:rPr lang="en-US" sz="14450" spc="-303">
                <a:solidFill>
                  <a:srgbClr val="D40C0C"/>
                </a:solidFill>
                <a:latin typeface="AC Compacta Bold"/>
              </a:rPr>
              <a:t>ESTILO VISUAL</a:t>
            </a:r>
          </a:p>
        </p:txBody>
      </p:sp>
    </p:spTree>
  </p:cSld>
  <p:clrMapOvr>
    <a:masterClrMapping/>
  </p:clrMapOvr>
  <p:transition spd="slow" advTm="19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4" t="-38888" r="-781" b="-4268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33400" y="-323963"/>
            <a:ext cx="19259550" cy="5505507"/>
            <a:chOff x="0" y="0"/>
            <a:chExt cx="5072474" cy="14500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72474" cy="1450010"/>
            </a:xfrm>
            <a:custGeom>
              <a:avLst/>
              <a:gdLst/>
              <a:ahLst/>
              <a:cxnLst/>
              <a:rect l="l" t="t" r="r" b="b"/>
              <a:pathLst>
                <a:path w="5072474" h="1450010">
                  <a:moveTo>
                    <a:pt x="0" y="0"/>
                  </a:moveTo>
                  <a:lnTo>
                    <a:pt x="5072474" y="0"/>
                  </a:lnTo>
                  <a:lnTo>
                    <a:pt x="5072474" y="1450010"/>
                  </a:lnTo>
                  <a:lnTo>
                    <a:pt x="0" y="1450010"/>
                  </a:lnTo>
                  <a:close/>
                </a:path>
              </a:pathLst>
            </a:custGeom>
            <a:solidFill>
              <a:srgbClr val="D8D8D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5072474" cy="1516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8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22288" y="619531"/>
            <a:ext cx="7917764" cy="180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294"/>
              </a:lnSpc>
              <a:spcBef>
                <a:spcPct val="0"/>
              </a:spcBef>
            </a:pPr>
            <a:r>
              <a:rPr lang="en-US" sz="14450" spc="-303">
                <a:solidFill>
                  <a:srgbClr val="D40C0C"/>
                </a:solidFill>
                <a:latin typeface="AC Compacta Bold"/>
              </a:rPr>
              <a:t>BIBLIOGRAFIA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7590" y="3348300"/>
            <a:ext cx="17960410" cy="2647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3"/>
              </a:lnSpc>
              <a:spcBef>
                <a:spcPct val="0"/>
              </a:spcBef>
            </a:pPr>
            <a:endParaRPr/>
          </a:p>
          <a:p>
            <a:pPr>
              <a:lnSpc>
                <a:spcPts val="4243"/>
              </a:lnSpc>
              <a:spcBef>
                <a:spcPct val="0"/>
              </a:spcBef>
            </a:pPr>
            <a:r>
              <a:rPr lang="en-US" sz="3031" u="sng">
                <a:solidFill>
                  <a:srgbClr val="000000"/>
                </a:solidFill>
                <a:latin typeface="Open Sans"/>
              </a:rPr>
              <a:t>Descubre las razones por las que Alex de la Iglesia ha triunfado en el mundo del cine con su particular estilo</a:t>
            </a:r>
          </a:p>
          <a:p>
            <a:pPr>
              <a:lnSpc>
                <a:spcPts val="4243"/>
              </a:lnSpc>
              <a:spcBef>
                <a:spcPct val="0"/>
              </a:spcBef>
            </a:pPr>
            <a:endParaRPr lang="en-US" sz="3031" u="sng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4243"/>
              </a:lnSpc>
              <a:spcBef>
                <a:spcPct val="0"/>
              </a:spcBef>
            </a:pPr>
            <a:r>
              <a:rPr lang="en-US" sz="3031" u="sng">
                <a:solidFill>
                  <a:srgbClr val="D8D8D8"/>
                </a:solidFill>
                <a:latin typeface="Open Sans"/>
              </a:rPr>
              <a:t>Álex de la Iglesia - FilmAffinit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7590" y="6433004"/>
            <a:ext cx="1895654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u="sng">
                <a:solidFill>
                  <a:srgbClr val="D8D8D8"/>
                </a:solidFill>
                <a:latin typeface="Arimo"/>
              </a:rPr>
              <a:t>Alex de la Iglesia y las escenas de altura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7590" y="7385504"/>
            <a:ext cx="1242893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u="sng">
                <a:solidFill>
                  <a:srgbClr val="D8D8D8"/>
                </a:solidFill>
                <a:latin typeface="Arimo"/>
              </a:rPr>
              <a:t>Entrevista Alex de  la Iglesia: “No creo en el estilo creo en la enfermedad”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7590" y="8338004"/>
            <a:ext cx="1052345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u="sng">
                <a:solidFill>
                  <a:srgbClr val="D8D8D8"/>
                </a:solidFill>
                <a:latin typeface="Arimo"/>
              </a:rPr>
              <a:t>Alex de la Iglesia: “Me alimento constantemente de imágenes”</a:t>
            </a:r>
          </a:p>
        </p:txBody>
      </p:sp>
    </p:spTree>
  </p:cSld>
  <p:clrMapOvr>
    <a:masterClrMapping/>
  </p:clrMapOvr>
  <p:transition spd="slow" advTm="19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4" t="-38888" r="-781" b="-4268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33400" y="-323963"/>
            <a:ext cx="19259550" cy="5505507"/>
            <a:chOff x="0" y="0"/>
            <a:chExt cx="5072474" cy="1450010"/>
          </a:xfrm>
        </p:grpSpPr>
        <p:sp>
          <p:nvSpPr>
            <p:cNvPr id="4" name="Freeform 4">
              <a:hlinkClick r:id="rId3" tooltip="https://youtu.be/NtLr45Ev8WI?si=Y6CTkdsBmkRzjUtS"/>
            </p:cNvPr>
            <p:cNvSpPr/>
            <p:nvPr/>
          </p:nvSpPr>
          <p:spPr>
            <a:xfrm>
              <a:off x="0" y="0"/>
              <a:ext cx="5072474" cy="1450010"/>
            </a:xfrm>
            <a:custGeom>
              <a:avLst/>
              <a:gdLst/>
              <a:ahLst/>
              <a:cxnLst/>
              <a:rect l="l" t="t" r="r" b="b"/>
              <a:pathLst>
                <a:path w="5072474" h="1450010">
                  <a:moveTo>
                    <a:pt x="0" y="0"/>
                  </a:moveTo>
                  <a:lnTo>
                    <a:pt x="5072474" y="0"/>
                  </a:lnTo>
                  <a:lnTo>
                    <a:pt x="5072474" y="1450010"/>
                  </a:lnTo>
                  <a:lnTo>
                    <a:pt x="0" y="1450010"/>
                  </a:lnTo>
                  <a:close/>
                </a:path>
              </a:pathLst>
            </a:custGeom>
            <a:solidFill>
              <a:srgbClr val="D8D8D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5072474" cy="1516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8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328760" y="2902593"/>
            <a:ext cx="9630479" cy="5422701"/>
          </a:xfrm>
          <a:custGeom>
            <a:avLst/>
            <a:gdLst/>
            <a:ahLst/>
            <a:cxnLst/>
            <a:rect l="l" t="t" r="r" b="b"/>
            <a:pathLst>
              <a:path w="9630479" h="5422701">
                <a:moveTo>
                  <a:pt x="0" y="0"/>
                </a:moveTo>
                <a:lnTo>
                  <a:pt x="9630480" y="0"/>
                </a:lnTo>
                <a:lnTo>
                  <a:pt x="9630480" y="5422701"/>
                </a:lnTo>
                <a:lnTo>
                  <a:pt x="0" y="54227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623322" y="1144046"/>
            <a:ext cx="7041356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u="sng">
                <a:solidFill>
                  <a:srgbClr val="000000"/>
                </a:solidFill>
                <a:latin typeface="Abril Fatface"/>
                <a:hlinkClick r:id="rId3" tooltip="https://youtu.be/NtLr45Ev8WI?si=Y6CTkdsBmkRzjUtS"/>
              </a:rPr>
              <a:t>Extracto de Balada triste de Trompeta</a:t>
            </a:r>
          </a:p>
        </p:txBody>
      </p:sp>
    </p:spTree>
  </p:cSld>
  <p:clrMapOvr>
    <a:masterClrMapping/>
  </p:clrMapOvr>
  <p:transition spd="slow" advTm="19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4" t="-38888" r="-781" b="-426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9055" y="329153"/>
            <a:ext cx="6144977" cy="3348461"/>
          </a:xfrm>
          <a:custGeom>
            <a:avLst/>
            <a:gdLst/>
            <a:ahLst/>
            <a:cxnLst/>
            <a:rect l="l" t="t" r="r" b="b"/>
            <a:pathLst>
              <a:path w="6144977" h="3348461">
                <a:moveTo>
                  <a:pt x="0" y="0"/>
                </a:moveTo>
                <a:lnTo>
                  <a:pt x="6144977" y="0"/>
                </a:lnTo>
                <a:lnTo>
                  <a:pt x="6144977" y="3348461"/>
                </a:lnTo>
                <a:lnTo>
                  <a:pt x="0" y="33484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25" t="-3518" r="-2202" b="-116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87152" y="4247425"/>
            <a:ext cx="4568952" cy="5632954"/>
          </a:xfrm>
          <a:custGeom>
            <a:avLst/>
            <a:gdLst/>
            <a:ahLst/>
            <a:cxnLst/>
            <a:rect l="l" t="t" r="r" b="b"/>
            <a:pathLst>
              <a:path w="4568952" h="5632954">
                <a:moveTo>
                  <a:pt x="0" y="0"/>
                </a:moveTo>
                <a:lnTo>
                  <a:pt x="4568952" y="0"/>
                </a:lnTo>
                <a:lnTo>
                  <a:pt x="4568952" y="5632954"/>
                </a:lnTo>
                <a:lnTo>
                  <a:pt x="0" y="5632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9055" y="5277624"/>
            <a:ext cx="5261277" cy="3849023"/>
          </a:xfrm>
          <a:custGeom>
            <a:avLst/>
            <a:gdLst/>
            <a:ahLst/>
            <a:cxnLst/>
            <a:rect l="l" t="t" r="r" b="b"/>
            <a:pathLst>
              <a:path w="5261277" h="3849023">
                <a:moveTo>
                  <a:pt x="0" y="0"/>
                </a:moveTo>
                <a:lnTo>
                  <a:pt x="5261277" y="0"/>
                </a:lnTo>
                <a:lnTo>
                  <a:pt x="5261277" y="3849023"/>
                </a:lnTo>
                <a:lnTo>
                  <a:pt x="0" y="38490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36320" y="329153"/>
            <a:ext cx="4843154" cy="3283314"/>
          </a:xfrm>
          <a:custGeom>
            <a:avLst/>
            <a:gdLst/>
            <a:ahLst/>
            <a:cxnLst/>
            <a:rect l="l" t="t" r="r" b="b"/>
            <a:pathLst>
              <a:path w="4843154" h="3283314">
                <a:moveTo>
                  <a:pt x="0" y="0"/>
                </a:moveTo>
                <a:lnTo>
                  <a:pt x="4843155" y="0"/>
                </a:lnTo>
                <a:lnTo>
                  <a:pt x="4843155" y="3283314"/>
                </a:lnTo>
                <a:lnTo>
                  <a:pt x="0" y="32833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69" t="-949" r="-52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24372" y="329153"/>
            <a:ext cx="4223248" cy="3007465"/>
          </a:xfrm>
          <a:custGeom>
            <a:avLst/>
            <a:gdLst/>
            <a:ahLst/>
            <a:cxnLst/>
            <a:rect l="l" t="t" r="r" b="b"/>
            <a:pathLst>
              <a:path w="4223248" h="3007465">
                <a:moveTo>
                  <a:pt x="0" y="0"/>
                </a:moveTo>
                <a:lnTo>
                  <a:pt x="4223248" y="0"/>
                </a:lnTo>
                <a:lnTo>
                  <a:pt x="4223248" y="3007465"/>
                </a:lnTo>
                <a:lnTo>
                  <a:pt x="0" y="30074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45542" y="5277624"/>
            <a:ext cx="3700645" cy="3274636"/>
          </a:xfrm>
          <a:custGeom>
            <a:avLst/>
            <a:gdLst/>
            <a:ahLst/>
            <a:cxnLst/>
            <a:rect l="l" t="t" r="r" b="b"/>
            <a:pathLst>
              <a:path w="3700645" h="3274636">
                <a:moveTo>
                  <a:pt x="0" y="0"/>
                </a:moveTo>
                <a:lnTo>
                  <a:pt x="3700645" y="0"/>
                </a:lnTo>
                <a:lnTo>
                  <a:pt x="3700645" y="3274636"/>
                </a:lnTo>
                <a:lnTo>
                  <a:pt x="0" y="32746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0310" r="-17002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9055" y="3890923"/>
            <a:ext cx="1530539" cy="356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0"/>
              </a:lnSpc>
            </a:pPr>
            <a:r>
              <a:rPr lang="en-US" sz="2107">
                <a:solidFill>
                  <a:srgbClr val="FFFFFF"/>
                </a:solidFill>
                <a:latin typeface="Open Sans"/>
              </a:rPr>
              <a:t>Bilbao, 1965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48912" y="9524563"/>
            <a:ext cx="5197275" cy="355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>
                <a:solidFill>
                  <a:srgbClr val="FFFFFF"/>
                </a:solidFill>
                <a:latin typeface="Open Sans"/>
              </a:rPr>
              <a:t>Universidad de Deusto, década de los 80s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1826" y="9220200"/>
            <a:ext cx="5255733" cy="727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>
                <a:solidFill>
                  <a:srgbClr val="FFFFFF"/>
                </a:solidFill>
                <a:latin typeface="Open Sans"/>
              </a:rPr>
              <a:t>Pablo Berger y Álex de la Iglesia en los 80s</a:t>
            </a:r>
          </a:p>
          <a:p>
            <a:pPr algn="ctr">
              <a:lnSpc>
                <a:spcPts val="2953"/>
              </a:lnSpc>
            </a:pPr>
            <a:r>
              <a:rPr lang="en-US" sz="2109">
                <a:solidFill>
                  <a:srgbClr val="FFFFFF"/>
                </a:solidFill>
                <a:latin typeface="Open Sans"/>
              </a:rPr>
              <a:t>(Bilbao)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60431" y="3639514"/>
            <a:ext cx="6328011" cy="355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>
                <a:solidFill>
                  <a:srgbClr val="FFFFFF"/>
                </a:solidFill>
                <a:latin typeface="Open Sans"/>
              </a:rPr>
              <a:t>Alex De la Iglesia junto a Jorge Guerricaechevarría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39238" y="4652342"/>
            <a:ext cx="9525" cy="88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7324372" y="3415509"/>
            <a:ext cx="3886872" cy="355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>
                <a:solidFill>
                  <a:srgbClr val="FFFFFF"/>
                </a:solidFill>
                <a:latin typeface="Open Sans"/>
              </a:rPr>
              <a:t>De la Iglesia junto a su Super 8 </a:t>
            </a:r>
          </a:p>
        </p:txBody>
      </p:sp>
      <p:sp>
        <p:nvSpPr>
          <p:cNvPr id="15" name="TextBox 15"/>
          <p:cNvSpPr txBox="1"/>
          <p:nvPr/>
        </p:nvSpPr>
        <p:spPr>
          <a:xfrm rot="60000">
            <a:off x="13060538" y="8730757"/>
            <a:ext cx="4595383" cy="355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>
                <a:solidFill>
                  <a:srgbClr val="FFFFFF"/>
                </a:solidFill>
                <a:latin typeface="Open Sans"/>
              </a:rPr>
              <a:t>Agustín De la Iglesia actualmente</a:t>
            </a:r>
          </a:p>
        </p:txBody>
      </p:sp>
    </p:spTree>
  </p:cSld>
  <p:clrMapOvr>
    <a:masterClrMapping/>
  </p:clrMapOvr>
  <p:transition spd="slow" advTm="19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5300" y="5143500"/>
            <a:ext cx="19168237" cy="5143500"/>
            <a:chOff x="0" y="0"/>
            <a:chExt cx="5048424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48424" cy="1354667"/>
            </a:xfrm>
            <a:custGeom>
              <a:avLst/>
              <a:gdLst/>
              <a:ahLst/>
              <a:cxnLst/>
              <a:rect l="l" t="t" r="r" b="b"/>
              <a:pathLst>
                <a:path w="5048424" h="1354667">
                  <a:moveTo>
                    <a:pt x="0" y="0"/>
                  </a:moveTo>
                  <a:lnTo>
                    <a:pt x="5048424" y="0"/>
                  </a:lnTo>
                  <a:lnTo>
                    <a:pt x="5048424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48424" cy="1402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98563" y="543115"/>
            <a:ext cx="5387156" cy="4026191"/>
          </a:xfrm>
          <a:custGeom>
            <a:avLst/>
            <a:gdLst/>
            <a:ahLst/>
            <a:cxnLst/>
            <a:rect l="l" t="t" r="r" b="b"/>
            <a:pathLst>
              <a:path w="5387156" h="4026191">
                <a:moveTo>
                  <a:pt x="0" y="0"/>
                </a:moveTo>
                <a:lnTo>
                  <a:pt x="5387156" y="0"/>
                </a:lnTo>
                <a:lnTo>
                  <a:pt x="5387156" y="4026190"/>
                </a:lnTo>
                <a:lnTo>
                  <a:pt x="0" y="4026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34672" y="828563"/>
            <a:ext cx="6142742" cy="3455293"/>
          </a:xfrm>
          <a:custGeom>
            <a:avLst/>
            <a:gdLst/>
            <a:ahLst/>
            <a:cxnLst/>
            <a:rect l="l" t="t" r="r" b="b"/>
            <a:pathLst>
              <a:path w="6142742" h="3455293">
                <a:moveTo>
                  <a:pt x="0" y="0"/>
                </a:moveTo>
                <a:lnTo>
                  <a:pt x="6142743" y="0"/>
                </a:lnTo>
                <a:lnTo>
                  <a:pt x="6142743" y="3455293"/>
                </a:lnTo>
                <a:lnTo>
                  <a:pt x="0" y="3455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25065" y="978520"/>
            <a:ext cx="5609564" cy="3155380"/>
          </a:xfrm>
          <a:custGeom>
            <a:avLst/>
            <a:gdLst/>
            <a:ahLst/>
            <a:cxnLst/>
            <a:rect l="l" t="t" r="r" b="b"/>
            <a:pathLst>
              <a:path w="5609564" h="3155380">
                <a:moveTo>
                  <a:pt x="0" y="0"/>
                </a:moveTo>
                <a:lnTo>
                  <a:pt x="5609564" y="0"/>
                </a:lnTo>
                <a:lnTo>
                  <a:pt x="5609564" y="3155380"/>
                </a:lnTo>
                <a:lnTo>
                  <a:pt x="0" y="3155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8563" y="5818674"/>
            <a:ext cx="5183215" cy="3439626"/>
          </a:xfrm>
          <a:custGeom>
            <a:avLst/>
            <a:gdLst/>
            <a:ahLst/>
            <a:cxnLst/>
            <a:rect l="l" t="t" r="r" b="b"/>
            <a:pathLst>
              <a:path w="5183215" h="3439626">
                <a:moveTo>
                  <a:pt x="0" y="0"/>
                </a:moveTo>
                <a:lnTo>
                  <a:pt x="5183215" y="0"/>
                </a:lnTo>
                <a:lnTo>
                  <a:pt x="5183215" y="3439626"/>
                </a:lnTo>
                <a:lnTo>
                  <a:pt x="0" y="3439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21321" y="6128602"/>
            <a:ext cx="5690361" cy="3129698"/>
          </a:xfrm>
          <a:custGeom>
            <a:avLst/>
            <a:gdLst/>
            <a:ahLst/>
            <a:cxnLst/>
            <a:rect l="l" t="t" r="r" b="b"/>
            <a:pathLst>
              <a:path w="5690361" h="3129698">
                <a:moveTo>
                  <a:pt x="0" y="0"/>
                </a:moveTo>
                <a:lnTo>
                  <a:pt x="5690360" y="0"/>
                </a:lnTo>
                <a:lnTo>
                  <a:pt x="5690360" y="3129698"/>
                </a:lnTo>
                <a:lnTo>
                  <a:pt x="0" y="3129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771169" y="5818674"/>
            <a:ext cx="6283415" cy="3728319"/>
          </a:xfrm>
          <a:custGeom>
            <a:avLst/>
            <a:gdLst/>
            <a:ahLst/>
            <a:cxnLst/>
            <a:rect l="l" t="t" r="r" b="b"/>
            <a:pathLst>
              <a:path w="6283415" h="3728319">
                <a:moveTo>
                  <a:pt x="0" y="0"/>
                </a:moveTo>
                <a:lnTo>
                  <a:pt x="6283415" y="0"/>
                </a:lnTo>
                <a:lnTo>
                  <a:pt x="6283415" y="3728319"/>
                </a:lnTo>
                <a:lnTo>
                  <a:pt x="0" y="37283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766" t="-605" r="-762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139238" y="4652342"/>
            <a:ext cx="9525" cy="88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2089180" y="4659444"/>
            <a:ext cx="1601981" cy="355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>
                <a:solidFill>
                  <a:srgbClr val="000000"/>
                </a:solidFill>
                <a:latin typeface="Open Sans Italics"/>
              </a:rPr>
              <a:t>Mamá </a:t>
            </a:r>
            <a:r>
              <a:rPr lang="en-US" sz="2109">
                <a:solidFill>
                  <a:srgbClr val="000000"/>
                </a:solidFill>
                <a:latin typeface="Open Sans"/>
              </a:rPr>
              <a:t>(1988)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12872" y="4500586"/>
            <a:ext cx="2951892" cy="355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>
                <a:solidFill>
                  <a:srgbClr val="000000"/>
                </a:solidFill>
                <a:latin typeface="Open Sans Italics"/>
              </a:rPr>
              <a:t>Mirindas Asesinas </a:t>
            </a:r>
            <a:r>
              <a:rPr lang="en-US" sz="2109">
                <a:solidFill>
                  <a:srgbClr val="000000"/>
                </a:solidFill>
                <a:latin typeface="Open Sans"/>
              </a:rPr>
              <a:t>(1991)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35421" y="4341728"/>
            <a:ext cx="2788851" cy="355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>
                <a:solidFill>
                  <a:srgbClr val="000000"/>
                </a:solidFill>
                <a:latin typeface="Open Sans"/>
              </a:rPr>
              <a:t>Acción Mutante (1993)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94404" y="9508893"/>
            <a:ext cx="2763108" cy="355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>
                <a:solidFill>
                  <a:srgbClr val="FFFFFF"/>
                </a:solidFill>
                <a:latin typeface="Open Sans Italics"/>
              </a:rPr>
              <a:t>Perdita Durango (1997)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824594" y="9508893"/>
            <a:ext cx="2648336" cy="355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>
                <a:solidFill>
                  <a:srgbClr val="FFFFFF"/>
                </a:solidFill>
                <a:latin typeface="Open Sans Italics"/>
              </a:rPr>
              <a:t>Muertos de risa (1999)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73387" y="9667751"/>
            <a:ext cx="2884495" cy="355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>
                <a:solidFill>
                  <a:srgbClr val="FFFFFF"/>
                </a:solidFill>
                <a:latin typeface="Open Sans Italics"/>
              </a:rPr>
              <a:t>El día de la bestia (1995)</a:t>
            </a:r>
          </a:p>
        </p:txBody>
      </p:sp>
    </p:spTree>
  </p:cSld>
  <p:clrMapOvr>
    <a:masterClrMapping/>
  </p:clrMapOvr>
  <p:transition spd="slow" advTm="19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4" t="-38888" r="-781" b="-4268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33400" y="-323963"/>
            <a:ext cx="19259550" cy="5505507"/>
            <a:chOff x="0" y="0"/>
            <a:chExt cx="5072474" cy="14500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72474" cy="1450010"/>
            </a:xfrm>
            <a:custGeom>
              <a:avLst/>
              <a:gdLst/>
              <a:ahLst/>
              <a:cxnLst/>
              <a:rect l="l" t="t" r="r" b="b"/>
              <a:pathLst>
                <a:path w="5072474" h="1450010">
                  <a:moveTo>
                    <a:pt x="0" y="0"/>
                  </a:moveTo>
                  <a:lnTo>
                    <a:pt x="5072474" y="0"/>
                  </a:lnTo>
                  <a:lnTo>
                    <a:pt x="5072474" y="1450010"/>
                  </a:lnTo>
                  <a:lnTo>
                    <a:pt x="0" y="1450010"/>
                  </a:lnTo>
                  <a:close/>
                </a:path>
              </a:pathLst>
            </a:custGeom>
            <a:solidFill>
              <a:srgbClr val="D8D8D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5072474" cy="1507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897620"/>
            <a:ext cx="6345553" cy="3434531"/>
          </a:xfrm>
          <a:custGeom>
            <a:avLst/>
            <a:gdLst/>
            <a:ahLst/>
            <a:cxnLst/>
            <a:rect l="l" t="t" r="r" b="b"/>
            <a:pathLst>
              <a:path w="6345553" h="3434531">
                <a:moveTo>
                  <a:pt x="0" y="0"/>
                </a:moveTo>
                <a:lnTo>
                  <a:pt x="6345553" y="0"/>
                </a:lnTo>
                <a:lnTo>
                  <a:pt x="6345553" y="3434531"/>
                </a:lnTo>
                <a:lnTo>
                  <a:pt x="0" y="3434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30304" y="897620"/>
            <a:ext cx="6253503" cy="3319057"/>
          </a:xfrm>
          <a:custGeom>
            <a:avLst/>
            <a:gdLst/>
            <a:ahLst/>
            <a:cxnLst/>
            <a:rect l="l" t="t" r="r" b="b"/>
            <a:pathLst>
              <a:path w="6253503" h="3319057">
                <a:moveTo>
                  <a:pt x="0" y="0"/>
                </a:moveTo>
                <a:lnTo>
                  <a:pt x="6253503" y="0"/>
                </a:lnTo>
                <a:lnTo>
                  <a:pt x="6253503" y="3319057"/>
                </a:lnTo>
                <a:lnTo>
                  <a:pt x="0" y="33190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5475836"/>
            <a:ext cx="6212105" cy="3425252"/>
          </a:xfrm>
          <a:custGeom>
            <a:avLst/>
            <a:gdLst/>
            <a:ahLst/>
            <a:cxnLst/>
            <a:rect l="l" t="t" r="r" b="b"/>
            <a:pathLst>
              <a:path w="6212105" h="3425252">
                <a:moveTo>
                  <a:pt x="0" y="0"/>
                </a:moveTo>
                <a:lnTo>
                  <a:pt x="6212105" y="0"/>
                </a:lnTo>
                <a:lnTo>
                  <a:pt x="6212105" y="3425251"/>
                </a:lnTo>
                <a:lnTo>
                  <a:pt x="0" y="34252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12453" y="5475836"/>
            <a:ext cx="6889204" cy="3385552"/>
          </a:xfrm>
          <a:custGeom>
            <a:avLst/>
            <a:gdLst/>
            <a:ahLst/>
            <a:cxnLst/>
            <a:rect l="l" t="t" r="r" b="b"/>
            <a:pathLst>
              <a:path w="6889204" h="3385552">
                <a:moveTo>
                  <a:pt x="0" y="0"/>
                </a:moveTo>
                <a:lnTo>
                  <a:pt x="6889205" y="0"/>
                </a:lnTo>
                <a:lnTo>
                  <a:pt x="6889205" y="3385552"/>
                </a:lnTo>
                <a:lnTo>
                  <a:pt x="0" y="33855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74661" y="4501696"/>
            <a:ext cx="7812181" cy="355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>
                <a:solidFill>
                  <a:srgbClr val="000000"/>
                </a:solidFill>
                <a:latin typeface="Open Sans"/>
              </a:rPr>
              <a:t>Gran Vía, edificio Schweppes, Madrid. (El día de la bestia, 1995)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85755" y="4501696"/>
            <a:ext cx="9575593" cy="355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>
                <a:solidFill>
                  <a:srgbClr val="000000"/>
                </a:solidFill>
                <a:latin typeface="Open Sans"/>
              </a:rPr>
              <a:t>Fuente del Ángel Caído, parque de El retiro, Madrid. (El día de la bestia, 1995)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0809" y="9061342"/>
            <a:ext cx="6761336" cy="355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>
                <a:solidFill>
                  <a:srgbClr val="FFFFFF"/>
                </a:solidFill>
                <a:latin typeface="Open Sans"/>
              </a:rPr>
              <a:t>Museo de Cera, Madrid. (Muertos de risa, 1999)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66336" y="9061342"/>
            <a:ext cx="8581438" cy="355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>
                <a:solidFill>
                  <a:srgbClr val="FFFFFF"/>
                </a:solidFill>
                <a:latin typeface="Open Sans"/>
              </a:rPr>
              <a:t>Antigua Estación del Norte, Madrid. (Balada triste de trompeta, 2010)</a:t>
            </a:r>
          </a:p>
        </p:txBody>
      </p:sp>
    </p:spTree>
  </p:cSld>
  <p:clrMapOvr>
    <a:masterClrMapping/>
  </p:clrMapOvr>
  <p:transition spd="slow" advTm="19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4260" y="224307"/>
            <a:ext cx="14325689" cy="4704544"/>
          </a:xfrm>
          <a:custGeom>
            <a:avLst/>
            <a:gdLst/>
            <a:ahLst/>
            <a:cxnLst/>
            <a:rect l="l" t="t" r="r" b="b"/>
            <a:pathLst>
              <a:path w="14325689" h="4704544">
                <a:moveTo>
                  <a:pt x="0" y="0"/>
                </a:moveTo>
                <a:lnTo>
                  <a:pt x="14325689" y="0"/>
                </a:lnTo>
                <a:lnTo>
                  <a:pt x="14325689" y="4704544"/>
                </a:lnTo>
                <a:lnTo>
                  <a:pt x="0" y="4704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00424" y="224307"/>
            <a:ext cx="3570619" cy="4704544"/>
          </a:xfrm>
          <a:custGeom>
            <a:avLst/>
            <a:gdLst/>
            <a:ahLst/>
            <a:cxnLst/>
            <a:rect l="l" t="t" r="r" b="b"/>
            <a:pathLst>
              <a:path w="3570619" h="4704544">
                <a:moveTo>
                  <a:pt x="0" y="0"/>
                </a:moveTo>
                <a:lnTo>
                  <a:pt x="3570619" y="0"/>
                </a:lnTo>
                <a:lnTo>
                  <a:pt x="3570619" y="4704544"/>
                </a:lnTo>
                <a:lnTo>
                  <a:pt x="0" y="4704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3" t="-332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56420" y="5143500"/>
            <a:ext cx="3422956" cy="4851434"/>
          </a:xfrm>
          <a:custGeom>
            <a:avLst/>
            <a:gdLst/>
            <a:ahLst/>
            <a:cxnLst/>
            <a:rect l="l" t="t" r="r" b="b"/>
            <a:pathLst>
              <a:path w="3422956" h="4851434">
                <a:moveTo>
                  <a:pt x="0" y="0"/>
                </a:moveTo>
                <a:lnTo>
                  <a:pt x="3422956" y="0"/>
                </a:lnTo>
                <a:lnTo>
                  <a:pt x="3422956" y="4851434"/>
                </a:lnTo>
                <a:lnTo>
                  <a:pt x="0" y="4851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35922" y="5143500"/>
            <a:ext cx="3234289" cy="4851434"/>
          </a:xfrm>
          <a:custGeom>
            <a:avLst/>
            <a:gdLst/>
            <a:ahLst/>
            <a:cxnLst/>
            <a:rect l="l" t="t" r="r" b="b"/>
            <a:pathLst>
              <a:path w="3234289" h="4851434">
                <a:moveTo>
                  <a:pt x="0" y="0"/>
                </a:moveTo>
                <a:lnTo>
                  <a:pt x="3234290" y="0"/>
                </a:lnTo>
                <a:lnTo>
                  <a:pt x="3234290" y="4851434"/>
                </a:lnTo>
                <a:lnTo>
                  <a:pt x="0" y="48514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76028" y="5235044"/>
            <a:ext cx="3267841" cy="4668345"/>
          </a:xfrm>
          <a:custGeom>
            <a:avLst/>
            <a:gdLst/>
            <a:ahLst/>
            <a:cxnLst/>
            <a:rect l="l" t="t" r="r" b="b"/>
            <a:pathLst>
              <a:path w="3267841" h="4668345">
                <a:moveTo>
                  <a:pt x="0" y="0"/>
                </a:moveTo>
                <a:lnTo>
                  <a:pt x="3267842" y="0"/>
                </a:lnTo>
                <a:lnTo>
                  <a:pt x="3267842" y="4668345"/>
                </a:lnTo>
                <a:lnTo>
                  <a:pt x="0" y="46683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39046" y="9639117"/>
            <a:ext cx="613011" cy="355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>
                <a:solidFill>
                  <a:srgbClr val="FFFFFF"/>
                </a:solidFill>
                <a:latin typeface="Open Sans"/>
              </a:rPr>
              <a:t>2000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16184" y="9639117"/>
            <a:ext cx="613011" cy="35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4"/>
              </a:lnSpc>
            </a:pPr>
            <a:r>
              <a:rPr lang="en-US" sz="2110">
                <a:solidFill>
                  <a:srgbClr val="FFFFFF"/>
                </a:solidFill>
                <a:latin typeface="Open Sans"/>
              </a:rPr>
              <a:t>2021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50288" y="9547573"/>
            <a:ext cx="1312011" cy="355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>
                <a:solidFill>
                  <a:srgbClr val="FFFFFF"/>
                </a:solidFill>
                <a:latin typeface="Open Sans"/>
              </a:rPr>
              <a:t>2022-2023</a:t>
            </a:r>
          </a:p>
        </p:txBody>
      </p:sp>
    </p:spTree>
  </p:cSld>
  <p:clrMapOvr>
    <a:masterClrMapping/>
  </p:clrMapOvr>
  <p:transition spd="slow" advTm="19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354" t="-38888" r="-781" b="-4268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19454" y="4459262"/>
            <a:ext cx="9360686" cy="5175696"/>
            <a:chOff x="0" y="0"/>
            <a:chExt cx="12480914" cy="690092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792" t="591" r="1317" b="5151"/>
            <a:stretch>
              <a:fillRect/>
            </a:stretch>
          </p:blipFill>
          <p:spPr>
            <a:xfrm>
              <a:off x="0" y="0"/>
              <a:ext cx="12480914" cy="6900927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959294" y="1028700"/>
            <a:ext cx="6619659" cy="8233896"/>
            <a:chOff x="0" y="0"/>
            <a:chExt cx="8826212" cy="1097852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2494" b="2494"/>
            <a:stretch>
              <a:fillRect/>
            </a:stretch>
          </p:blipFill>
          <p:spPr>
            <a:xfrm>
              <a:off x="0" y="0"/>
              <a:ext cx="8826212" cy="10978528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415017" y="1089476"/>
            <a:ext cx="9900940" cy="180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294"/>
              </a:lnSpc>
              <a:spcBef>
                <a:spcPct val="0"/>
              </a:spcBef>
            </a:pPr>
            <a:r>
              <a:rPr lang="en-US" sz="14450" spc="-303">
                <a:solidFill>
                  <a:srgbClr val="D40C0C"/>
                </a:solidFill>
                <a:latin typeface="AC Compacta Bold"/>
              </a:rPr>
              <a:t>FILMOGRAFIA</a:t>
            </a:r>
          </a:p>
        </p:txBody>
      </p:sp>
    </p:spTree>
  </p:cSld>
  <p:clrMapOvr>
    <a:masterClrMapping/>
  </p:clrMapOvr>
  <p:transition spd="slow" advTm="19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5300" y="5143500"/>
            <a:ext cx="19168237" cy="5143500"/>
            <a:chOff x="0" y="0"/>
            <a:chExt cx="5048424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48424" cy="1354667"/>
            </a:xfrm>
            <a:custGeom>
              <a:avLst/>
              <a:gdLst/>
              <a:ahLst/>
              <a:cxnLst/>
              <a:rect l="l" t="t" r="r" b="b"/>
              <a:pathLst>
                <a:path w="5048424" h="1354667">
                  <a:moveTo>
                    <a:pt x="0" y="0"/>
                  </a:moveTo>
                  <a:lnTo>
                    <a:pt x="5048424" y="0"/>
                  </a:lnTo>
                  <a:lnTo>
                    <a:pt x="5048424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48424" cy="1402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48415" y="397637"/>
            <a:ext cx="6540246" cy="4286884"/>
          </a:xfrm>
          <a:custGeom>
            <a:avLst/>
            <a:gdLst/>
            <a:ahLst/>
            <a:cxnLst/>
            <a:rect l="l" t="t" r="r" b="b"/>
            <a:pathLst>
              <a:path w="6540246" h="4286884">
                <a:moveTo>
                  <a:pt x="0" y="0"/>
                </a:moveTo>
                <a:lnTo>
                  <a:pt x="6540246" y="0"/>
                </a:lnTo>
                <a:lnTo>
                  <a:pt x="6540246" y="4286884"/>
                </a:lnTo>
                <a:lnTo>
                  <a:pt x="0" y="42868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9088" y="397637"/>
            <a:ext cx="6577901" cy="9478284"/>
          </a:xfrm>
          <a:custGeom>
            <a:avLst/>
            <a:gdLst/>
            <a:ahLst/>
            <a:cxnLst/>
            <a:rect l="l" t="t" r="r" b="b"/>
            <a:pathLst>
              <a:path w="6577901" h="9478284">
                <a:moveTo>
                  <a:pt x="0" y="0"/>
                </a:moveTo>
                <a:lnTo>
                  <a:pt x="6577901" y="0"/>
                </a:lnTo>
                <a:lnTo>
                  <a:pt x="6577901" y="9478284"/>
                </a:lnTo>
                <a:lnTo>
                  <a:pt x="0" y="9478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4582" y="5554579"/>
            <a:ext cx="7265974" cy="4321343"/>
          </a:xfrm>
          <a:custGeom>
            <a:avLst/>
            <a:gdLst/>
            <a:ahLst/>
            <a:cxnLst/>
            <a:rect l="l" t="t" r="r" b="b"/>
            <a:pathLst>
              <a:path w="7265974" h="4321343">
                <a:moveTo>
                  <a:pt x="0" y="0"/>
                </a:moveTo>
                <a:lnTo>
                  <a:pt x="7265975" y="0"/>
                </a:lnTo>
                <a:lnTo>
                  <a:pt x="7265975" y="4321342"/>
                </a:lnTo>
                <a:lnTo>
                  <a:pt x="0" y="43213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 advTm="19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4" t="-38888" r="-781" b="-426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8571" y="456386"/>
            <a:ext cx="6757392" cy="9289112"/>
          </a:xfrm>
          <a:custGeom>
            <a:avLst/>
            <a:gdLst/>
            <a:ahLst/>
            <a:cxnLst/>
            <a:rect l="l" t="t" r="r" b="b"/>
            <a:pathLst>
              <a:path w="6757392" h="9289112">
                <a:moveTo>
                  <a:pt x="0" y="0"/>
                </a:moveTo>
                <a:lnTo>
                  <a:pt x="6757391" y="0"/>
                </a:lnTo>
                <a:lnTo>
                  <a:pt x="6757391" y="9289112"/>
                </a:lnTo>
                <a:lnTo>
                  <a:pt x="0" y="92891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18153" y="1221350"/>
            <a:ext cx="9943376" cy="7293887"/>
          </a:xfrm>
          <a:custGeom>
            <a:avLst/>
            <a:gdLst/>
            <a:ahLst/>
            <a:cxnLst/>
            <a:rect l="l" t="t" r="r" b="b"/>
            <a:pathLst>
              <a:path w="9943376" h="7293887">
                <a:moveTo>
                  <a:pt x="0" y="0"/>
                </a:moveTo>
                <a:lnTo>
                  <a:pt x="9943376" y="0"/>
                </a:lnTo>
                <a:lnTo>
                  <a:pt x="9943376" y="7293887"/>
                </a:lnTo>
                <a:lnTo>
                  <a:pt x="0" y="72938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 advTm="19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573</Words>
  <Application>Microsoft Office PowerPoint</Application>
  <PresentationFormat>Personalizado</PresentationFormat>
  <Paragraphs>65</Paragraphs>
  <Slides>22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3" baseType="lpstr">
      <vt:lpstr>Arial</vt:lpstr>
      <vt:lpstr>Arimo</vt:lpstr>
      <vt:lpstr>Open Sans</vt:lpstr>
      <vt:lpstr>TT Mussels Bold</vt:lpstr>
      <vt:lpstr>TT Mussels</vt:lpstr>
      <vt:lpstr>Abril Fatface</vt:lpstr>
      <vt:lpstr>AC Compacta</vt:lpstr>
      <vt:lpstr>Calibri</vt:lpstr>
      <vt:lpstr>AC Compacta Bold</vt:lpstr>
      <vt:lpstr>Open Sans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ALEX DE LA IGLESIA</dc:title>
  <dc:creator>Oihane Molinero Gonzalez</dc:creator>
  <cp:lastModifiedBy>Oihane Molinero Gonzalez</cp:lastModifiedBy>
  <cp:revision>2</cp:revision>
  <dcterms:created xsi:type="dcterms:W3CDTF">2006-08-16T00:00:00Z</dcterms:created>
  <dcterms:modified xsi:type="dcterms:W3CDTF">2024-02-29T10:51:28Z</dcterms:modified>
  <dc:identifier>DAF9PPmz_Bc</dc:identifier>
</cp:coreProperties>
</file>